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345" r:id="rId2"/>
    <p:sldId id="379" r:id="rId3"/>
    <p:sldId id="256" r:id="rId4"/>
    <p:sldId id="301" r:id="rId5"/>
    <p:sldId id="302" r:id="rId6"/>
    <p:sldId id="288" r:id="rId7"/>
    <p:sldId id="306" r:id="rId8"/>
    <p:sldId id="287" r:id="rId9"/>
    <p:sldId id="314" r:id="rId10"/>
    <p:sldId id="375" r:id="rId11"/>
    <p:sldId id="313" r:id="rId12"/>
    <p:sldId id="304" r:id="rId13"/>
    <p:sldId id="374" r:id="rId14"/>
    <p:sldId id="290" r:id="rId15"/>
    <p:sldId id="307" r:id="rId16"/>
    <p:sldId id="285" r:id="rId17"/>
    <p:sldId id="286" r:id="rId18"/>
    <p:sldId id="292" r:id="rId19"/>
    <p:sldId id="283" r:id="rId20"/>
    <p:sldId id="296" r:id="rId21"/>
    <p:sldId id="298" r:id="rId22"/>
    <p:sldId id="294" r:id="rId23"/>
    <p:sldId id="300" r:id="rId24"/>
    <p:sldId id="319" r:id="rId25"/>
    <p:sldId id="320" r:id="rId26"/>
    <p:sldId id="331" r:id="rId27"/>
    <p:sldId id="332" r:id="rId28"/>
    <p:sldId id="333" r:id="rId29"/>
    <p:sldId id="334" r:id="rId30"/>
    <p:sldId id="309" r:id="rId31"/>
    <p:sldId id="265" r:id="rId32"/>
    <p:sldId id="257" r:id="rId33"/>
    <p:sldId id="335" r:id="rId34"/>
    <p:sldId id="336" r:id="rId35"/>
    <p:sldId id="343" r:id="rId36"/>
    <p:sldId id="269" r:id="rId37"/>
    <p:sldId id="337" r:id="rId38"/>
    <p:sldId id="346" r:id="rId39"/>
    <p:sldId id="348" r:id="rId40"/>
    <p:sldId id="382" r:id="rId41"/>
    <p:sldId id="349" r:id="rId42"/>
    <p:sldId id="366" r:id="rId43"/>
    <p:sldId id="347" r:id="rId44"/>
    <p:sldId id="354" r:id="rId45"/>
    <p:sldId id="355" r:id="rId46"/>
    <p:sldId id="367" r:id="rId47"/>
    <p:sldId id="350" r:id="rId48"/>
    <p:sldId id="356" r:id="rId49"/>
    <p:sldId id="357" r:id="rId50"/>
    <p:sldId id="358" r:id="rId51"/>
    <p:sldId id="359" r:id="rId52"/>
    <p:sldId id="364" r:id="rId53"/>
    <p:sldId id="360" r:id="rId54"/>
    <p:sldId id="361" r:id="rId55"/>
    <p:sldId id="362" r:id="rId56"/>
    <p:sldId id="363" r:id="rId57"/>
    <p:sldId id="372" r:id="rId58"/>
    <p:sldId id="279" r:id="rId59"/>
    <p:sldId id="371" r:id="rId60"/>
    <p:sldId id="370" r:id="rId61"/>
    <p:sldId id="381" r:id="rId62"/>
    <p:sldId id="380" r:id="rId63"/>
    <p:sldId id="376" r:id="rId64"/>
    <p:sldId id="377" r:id="rId65"/>
    <p:sldId id="378" r:id="rId66"/>
    <p:sldId id="373" r:id="rId67"/>
    <p:sldId id="365" r:id="rId68"/>
    <p:sldId id="341" r:id="rId69"/>
    <p:sldId id="316" r:id="rId70"/>
    <p:sldId id="318" r:id="rId71"/>
    <p:sldId id="268" r:id="rId72"/>
    <p:sldId id="297" r:id="rId73"/>
    <p:sldId id="326" r:id="rId7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C5143003-8237-4100-B45C-B1958D76F0E9}">
          <p14:sldIdLst>
            <p14:sldId id="345"/>
            <p14:sldId id="379"/>
            <p14:sldId id="256"/>
            <p14:sldId id="301"/>
            <p14:sldId id="302"/>
            <p14:sldId id="288"/>
            <p14:sldId id="306"/>
            <p14:sldId id="287"/>
            <p14:sldId id="314"/>
            <p14:sldId id="375"/>
            <p14:sldId id="313"/>
            <p14:sldId id="304"/>
            <p14:sldId id="374"/>
            <p14:sldId id="290"/>
            <p14:sldId id="307"/>
            <p14:sldId id="285"/>
            <p14:sldId id="286"/>
            <p14:sldId id="292"/>
            <p14:sldId id="283"/>
            <p14:sldId id="296"/>
            <p14:sldId id="298"/>
            <p14:sldId id="294"/>
            <p14:sldId id="300"/>
            <p14:sldId id="319"/>
            <p14:sldId id="320"/>
            <p14:sldId id="331"/>
            <p14:sldId id="332"/>
            <p14:sldId id="333"/>
            <p14:sldId id="334"/>
            <p14:sldId id="309"/>
            <p14:sldId id="265"/>
            <p14:sldId id="257"/>
            <p14:sldId id="335"/>
            <p14:sldId id="336"/>
            <p14:sldId id="343"/>
            <p14:sldId id="269"/>
            <p14:sldId id="337"/>
            <p14:sldId id="346"/>
            <p14:sldId id="348"/>
            <p14:sldId id="382"/>
            <p14:sldId id="349"/>
            <p14:sldId id="366"/>
            <p14:sldId id="347"/>
            <p14:sldId id="354"/>
            <p14:sldId id="355"/>
            <p14:sldId id="367"/>
            <p14:sldId id="350"/>
            <p14:sldId id="356"/>
            <p14:sldId id="357"/>
            <p14:sldId id="358"/>
            <p14:sldId id="359"/>
            <p14:sldId id="364"/>
            <p14:sldId id="360"/>
            <p14:sldId id="361"/>
            <p14:sldId id="362"/>
            <p14:sldId id="363"/>
            <p14:sldId id="372"/>
            <p14:sldId id="279"/>
            <p14:sldId id="371"/>
            <p14:sldId id="370"/>
            <p14:sldId id="381"/>
            <p14:sldId id="380"/>
            <p14:sldId id="376"/>
            <p14:sldId id="377"/>
            <p14:sldId id="378"/>
            <p14:sldId id="373"/>
            <p14:sldId id="365"/>
            <p14:sldId id="341"/>
          </p14:sldIdLst>
        </p14:section>
        <p14:section name="Seção sem Título" id="{E73F2C97-95FB-4A05-89A4-BB5E825F056F}">
          <p14:sldIdLst>
            <p14:sldId id="316"/>
            <p14:sldId id="318"/>
            <p14:sldId id="268"/>
            <p14:sldId id="297"/>
            <p14:sldId id="32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59" autoAdjust="0"/>
    <p:restoredTop sz="94660"/>
  </p:normalViewPr>
  <p:slideViewPr>
    <p:cSldViewPr>
      <p:cViewPr varScale="1">
        <p:scale>
          <a:sx n="69" d="100"/>
          <a:sy n="69" d="100"/>
        </p:scale>
        <p:origin x="-140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36E89-55AD-4B24-A61A-D132FD48DF36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5759D-A38E-4A08-8652-DF5E6F3A2C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0941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5759D-A38E-4A08-8652-DF5E6F3A2CFB}" type="slidenum">
              <a:rPr lang="pt-BR" smtClean="0"/>
              <a:t>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205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05759D-A38E-4A08-8652-DF5E6F3A2CF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7646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04974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1650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8208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254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816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755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04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38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7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728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253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E25C22-B87B-4024-ADD6-3DF7EB36BF2C}" type="datetimeFigureOut">
              <a:rPr lang="pt-BR" smtClean="0"/>
              <a:t>25/06/2018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FA240-7C10-4F27-B5E5-0E084DFFFAD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110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9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43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jpg"/><Relationship Id="rId5" Type="http://schemas.openxmlformats.org/officeDocument/2006/relationships/image" Target="../media/image3.jpe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3.jpeg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9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5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63.png"/><Relationship Id="rId4" Type="http://schemas.openxmlformats.org/officeDocument/2006/relationships/image" Target="../media/image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66.png"/><Relationship Id="rId7" Type="http://schemas.openxmlformats.org/officeDocument/2006/relationships/image" Target="../media/image3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9.jpg"/><Relationship Id="rId5" Type="http://schemas.openxmlformats.org/officeDocument/2006/relationships/image" Target="../media/image3.jpe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9.jp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9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openxmlformats.org/officeDocument/2006/relationships/image" Target="../media/image17.png"/><Relationship Id="rId4" Type="http://schemas.openxmlformats.org/officeDocument/2006/relationships/hyperlink" Target="http://g1.globo.com/globo-news/estudio-i/videos/v/robo-japones-com-caracteristicas-humanas-tem-papel-de-vendedor-em-loja/6120269/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3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jpe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VinhoRealidadeAumentada.mp4" TargetMode="External"/><Relationship Id="rId3" Type="http://schemas.openxmlformats.org/officeDocument/2006/relationships/image" Target="../media/image19.png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jpeg"/><Relationship Id="rId11" Type="http://schemas.openxmlformats.org/officeDocument/2006/relationships/image" Target="../media/image18.wmf"/><Relationship Id="rId5" Type="http://schemas.openxmlformats.org/officeDocument/2006/relationships/image" Target="../media/image21.png"/><Relationship Id="rId10" Type="http://schemas.openxmlformats.org/officeDocument/2006/relationships/oleObject" Target="../embeddings/oleObject1.bin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3.jpeg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image" Target="../media/image98.png"/><Relationship Id="rId7" Type="http://schemas.openxmlformats.org/officeDocument/2006/relationships/image" Target="../media/image102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Relationship Id="rId9" Type="http://schemas.openxmlformats.org/officeDocument/2006/relationships/image" Target="../media/image9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9.jp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9.jp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049"/>
            <a:ext cx="9144000" cy="69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5766"/>
            <a:ext cx="1996233" cy="688538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985600"/>
            <a:ext cx="4638675" cy="223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pic>
        <p:nvPicPr>
          <p:cNvPr id="1028" name="Picture 4" descr="Resultado de imagem para tensorflow visual recogni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76844"/>
            <a:ext cx="7164288" cy="249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Resultado de imagem para tensorflow visual recognition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49" r="53767" b="18923"/>
          <a:stretch/>
        </p:blipFill>
        <p:spPr bwMode="auto">
          <a:xfrm>
            <a:off x="5580112" y="4496394"/>
            <a:ext cx="3563888" cy="2334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9708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5766"/>
            <a:ext cx="1996233" cy="688538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</a:p>
        </p:txBody>
      </p:sp>
      <p:pic>
        <p:nvPicPr>
          <p:cNvPr id="5" name="Imagem 4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712" y="-1626"/>
            <a:ext cx="5430312" cy="2903674"/>
          </a:xfrm>
          <a:prstGeom prst="rect">
            <a:avLst/>
          </a:prstGeom>
        </p:spPr>
      </p:pic>
      <p:pic>
        <p:nvPicPr>
          <p:cNvPr id="1030" name="Picture 6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126636"/>
            <a:ext cx="4355976" cy="2621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m para tensorflow visual recogniti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4509120"/>
            <a:ext cx="7164288" cy="234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0730" y="4509120"/>
            <a:ext cx="7228247" cy="247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726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5766"/>
            <a:ext cx="1996233" cy="688538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  <a:endParaRPr lang="pt-BR" b="1" dirty="0"/>
          </a:p>
        </p:txBody>
      </p:sp>
      <p:pic>
        <p:nvPicPr>
          <p:cNvPr id="5" name="Imagem 4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pic>
        <p:nvPicPr>
          <p:cNvPr id="7170" name="Picture 2" descr="Resultado de imagem para nokia compra novateck monitoramento estradas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69" b="9668"/>
          <a:stretch/>
        </p:blipFill>
        <p:spPr bwMode="auto">
          <a:xfrm>
            <a:off x="5471717" y="1280486"/>
            <a:ext cx="3672408" cy="2696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Resultado de imagem para nokia compra novateck monitoramento estrada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68760"/>
            <a:ext cx="3806815" cy="2711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2726788" y="4149080"/>
            <a:ext cx="5589628" cy="1600865"/>
            <a:chOff x="2726788" y="4149080"/>
            <a:chExt cx="5589628" cy="1600865"/>
          </a:xfrm>
        </p:grpSpPr>
        <p:pic>
          <p:nvPicPr>
            <p:cNvPr id="7176" name="Picture 8" descr="Resultado de imagem para waze car pool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6788" y="4149746"/>
              <a:ext cx="2847975" cy="16001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4" name="Picture 6" descr="Resultado de imagem para waze car pool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156"/>
            <a:stretch/>
          </p:blipFill>
          <p:spPr bwMode="auto">
            <a:xfrm>
              <a:off x="5326394" y="4149080"/>
              <a:ext cx="2990022" cy="16008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6532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5766"/>
            <a:ext cx="1996233" cy="688538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  <a:endParaRPr lang="pt-BR" b="1" dirty="0"/>
          </a:p>
        </p:txBody>
      </p:sp>
      <p:pic>
        <p:nvPicPr>
          <p:cNvPr id="5" name="Imagem 4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286" y="-12440"/>
            <a:ext cx="6410421" cy="33978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5"/>
          <a:srcRect t="16250"/>
          <a:stretch/>
        </p:blipFill>
        <p:spPr>
          <a:xfrm>
            <a:off x="2325800" y="3501570"/>
            <a:ext cx="6395907" cy="346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461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16832"/>
            <a:ext cx="4321517" cy="30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4"/>
          <a:stretch/>
        </p:blipFill>
        <p:spPr bwMode="auto">
          <a:xfrm>
            <a:off x="5184577" y="1929864"/>
            <a:ext cx="3995935" cy="30113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5766"/>
            <a:ext cx="1996233" cy="688538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  <a:endParaRPr lang="pt-BR" b="1" dirty="0"/>
          </a:p>
        </p:txBody>
      </p:sp>
      <p:pic>
        <p:nvPicPr>
          <p:cNvPr id="7" name="Imagem 6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878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5766"/>
            <a:ext cx="1996233" cy="6885384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2267744" y="1844824"/>
            <a:ext cx="705678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 tecnologia </a:t>
            </a:r>
          </a:p>
          <a:p>
            <a:r>
              <a:rPr lang="pt-BR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modifica as pessoas</a:t>
            </a:r>
            <a:endParaRPr lang="pt-BR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683568" y="332656"/>
            <a:ext cx="1944216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PESSOAS</a:t>
            </a:r>
            <a:endParaRPr lang="pt-BR" dirty="0"/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3937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0"/>
          <a:stretch/>
        </p:blipFill>
        <p:spPr bwMode="auto">
          <a:xfrm>
            <a:off x="2016980" y="-47157"/>
            <a:ext cx="7147766" cy="4124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52"/>
          <a:stretch/>
        </p:blipFill>
        <p:spPr bwMode="auto">
          <a:xfrm>
            <a:off x="5451863" y="3680475"/>
            <a:ext cx="3707904" cy="32049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4" r="7569"/>
          <a:stretch/>
        </p:blipFill>
        <p:spPr bwMode="auto">
          <a:xfrm>
            <a:off x="1259632" y="3625774"/>
            <a:ext cx="4572508" cy="325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3671" y="-47157"/>
            <a:ext cx="2009905" cy="6932541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Pessoas</a:t>
            </a:r>
            <a:endParaRPr lang="pt-BR" b="1" dirty="0"/>
          </a:p>
        </p:txBody>
      </p:sp>
      <p:pic>
        <p:nvPicPr>
          <p:cNvPr id="7" name="Imagem 6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942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/>
          <a:stretch/>
        </p:blipFill>
        <p:spPr bwMode="auto">
          <a:xfrm>
            <a:off x="4862065" y="-27384"/>
            <a:ext cx="4292491" cy="2564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5766"/>
            <a:ext cx="1996233" cy="688538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Pessoas</a:t>
            </a:r>
            <a:endParaRPr lang="pt-BR" b="1" dirty="0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649" y="2204864"/>
            <a:ext cx="4313907" cy="2742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449" r="8175" b="5449"/>
          <a:stretch/>
        </p:blipFill>
        <p:spPr bwMode="auto">
          <a:xfrm>
            <a:off x="4915816" y="4437112"/>
            <a:ext cx="426469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204" y="1844824"/>
            <a:ext cx="4214868" cy="337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0827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950" y="1683919"/>
            <a:ext cx="5311562" cy="3576682"/>
          </a:xfrm>
          <a:effectLst>
            <a:innerShdw blurRad="63500" dist="50800" dir="13500000">
              <a:srgbClr val="FF0000">
                <a:alpha val="20000"/>
              </a:srgbClr>
            </a:innerShdw>
          </a:effec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"/>
          <a:stretch/>
        </p:blipFill>
        <p:spPr>
          <a:xfrm>
            <a:off x="1835696" y="1702062"/>
            <a:ext cx="3672408" cy="3599146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385570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Pessoas</a:t>
            </a:r>
            <a:endParaRPr lang="pt-BR" b="1" dirty="0"/>
          </a:p>
        </p:txBody>
      </p:sp>
      <p:pic>
        <p:nvPicPr>
          <p:cNvPr id="7" name="Imagem 6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8869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6" t="21301" r="6566" b="9189"/>
          <a:stretch/>
        </p:blipFill>
        <p:spPr>
          <a:xfrm>
            <a:off x="126124" y="1639614"/>
            <a:ext cx="5442782" cy="366159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385570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Pessoas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82" b="8739"/>
          <a:stretch/>
        </p:blipFill>
        <p:spPr>
          <a:xfrm>
            <a:off x="5225125" y="1639615"/>
            <a:ext cx="3918875" cy="3661594"/>
          </a:xfrm>
          <a:effectLst>
            <a:innerShdw blurRad="63500" dist="50800" dir="13500000">
              <a:srgbClr val="FF0000">
                <a:alpha val="20000"/>
              </a:srgbClr>
            </a:innerShdw>
          </a:effectLst>
        </p:spPr>
      </p:pic>
      <p:pic>
        <p:nvPicPr>
          <p:cNvPr id="8" name="Imagem 7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435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6524"/>
            <a:ext cx="9195620" cy="7025487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20040"/>
            <a:ext cx="7509510" cy="5440680"/>
          </a:xfrm>
        </p:spPr>
        <p:txBody>
          <a:bodyPr>
            <a:normAutofit fontScale="85000" lnSpcReduction="10000"/>
          </a:bodyPr>
          <a:lstStyle/>
          <a:p>
            <a:r>
              <a:rPr lang="pt-BR" sz="3600" b="1" dirty="0" smtClean="0">
                <a:solidFill>
                  <a:schemeClr val="bg1"/>
                </a:solidFill>
              </a:rPr>
              <a:t>Tratamos de Problemas Complexos</a:t>
            </a:r>
          </a:p>
          <a:p>
            <a:endParaRPr lang="pt-BR" sz="3600" b="1" dirty="0" smtClean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	A Confluência  ajuda as empresas a resolverem problemas dependentes de </a:t>
            </a:r>
            <a:r>
              <a:rPr lang="pt-BR" sz="3200" i="1" dirty="0" err="1" smtClean="0">
                <a:solidFill>
                  <a:schemeClr val="bg1"/>
                </a:solidFill>
              </a:rPr>
              <a:t>mind</a:t>
            </a:r>
            <a:r>
              <a:rPr lang="pt-BR" sz="3200" i="1" dirty="0" smtClean="0">
                <a:solidFill>
                  <a:schemeClr val="bg1"/>
                </a:solidFill>
              </a:rPr>
              <a:t> set</a:t>
            </a:r>
            <a:r>
              <a:rPr lang="pt-BR" sz="3200" dirty="0" smtClean="0">
                <a:solidFill>
                  <a:schemeClr val="bg1"/>
                </a:solidFill>
              </a:rPr>
              <a:t>. 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	Estes problemas normalmente são bem conhecidos; mas </a:t>
            </a:r>
            <a:r>
              <a:rPr lang="pt-BR" dirty="0" smtClean="0">
                <a:solidFill>
                  <a:schemeClr val="bg1"/>
                </a:solidFill>
              </a:rPr>
              <a:t>os</a:t>
            </a:r>
            <a:r>
              <a:rPr lang="pt-BR" sz="3200" dirty="0" smtClean="0">
                <a:solidFill>
                  <a:schemeClr val="bg1"/>
                </a:solidFill>
              </a:rPr>
              <a:t> resultados parecem demorar muito ou </a:t>
            </a:r>
            <a:r>
              <a:rPr lang="pt-BR" dirty="0" smtClean="0">
                <a:solidFill>
                  <a:schemeClr val="bg1"/>
                </a:solidFill>
              </a:rPr>
              <a:t>serem</a:t>
            </a:r>
            <a:r>
              <a:rPr lang="pt-BR" sz="3200" dirty="0" smtClean="0">
                <a:solidFill>
                  <a:schemeClr val="bg1"/>
                </a:solidFill>
              </a:rPr>
              <a:t> incompletos.</a:t>
            </a:r>
          </a:p>
          <a:p>
            <a:pPr algn="just"/>
            <a:endParaRPr lang="pt-BR" dirty="0">
              <a:solidFill>
                <a:schemeClr val="bg1"/>
              </a:solidFill>
            </a:endParaRP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	Atuamos sobre dois pilares: 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	</a:t>
            </a:r>
            <a:r>
              <a:rPr lang="pt-BR" dirty="0" smtClean="0">
                <a:solidFill>
                  <a:schemeClr val="bg1"/>
                </a:solidFill>
              </a:rPr>
              <a:t>		</a:t>
            </a:r>
            <a:r>
              <a:rPr lang="pt-BR" sz="3200" dirty="0" smtClean="0">
                <a:solidFill>
                  <a:schemeClr val="bg1"/>
                </a:solidFill>
              </a:rPr>
              <a:t>Pessoas (Modelos Mentais) </a:t>
            </a:r>
          </a:p>
          <a:p>
            <a:pPr algn="just"/>
            <a:r>
              <a:rPr lang="pt-BR" sz="3200" dirty="0" smtClean="0">
                <a:solidFill>
                  <a:schemeClr val="bg1"/>
                </a:solidFill>
              </a:rPr>
              <a:t>			e Tecnologia (Ciência de Dados).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51520" y="39330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82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b="12341"/>
          <a:stretch/>
        </p:blipFill>
        <p:spPr>
          <a:xfrm>
            <a:off x="5292080" y="2060849"/>
            <a:ext cx="3881536" cy="288032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6833" t="29020" r="7757"/>
          <a:stretch/>
        </p:blipFill>
        <p:spPr>
          <a:xfrm>
            <a:off x="827584" y="2060848"/>
            <a:ext cx="4824536" cy="2880321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685301" y="233353"/>
            <a:ext cx="7344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/>
              <a:t>Meio século depois</a:t>
            </a:r>
          </a:p>
          <a:p>
            <a:pPr algn="ctr"/>
            <a:r>
              <a:rPr lang="pt-BR" sz="4000" b="1" dirty="0" smtClean="0"/>
              <a:t>O que mudou?</a:t>
            </a:r>
            <a:endParaRPr lang="pt-BR" sz="4000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Pessoas</a:t>
            </a:r>
            <a:endParaRPr lang="pt-BR" b="1" dirty="0"/>
          </a:p>
        </p:txBody>
      </p:sp>
      <p:pic>
        <p:nvPicPr>
          <p:cNvPr id="8" name="Imagem 7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010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35696" y="-27384"/>
            <a:ext cx="7488832" cy="1008871"/>
          </a:xfrm>
        </p:spPr>
        <p:txBody>
          <a:bodyPr>
            <a:noAutofit/>
          </a:bodyPr>
          <a:lstStyle/>
          <a:p>
            <a:r>
              <a:rPr lang="pt-BR" sz="3000" b="1" dirty="0"/>
              <a:t>À</a:t>
            </a:r>
            <a:r>
              <a:rPr lang="pt-BR" sz="3000" b="1" dirty="0" smtClean="0"/>
              <a:t> tempos os cliente deixavam muitos rastros,</a:t>
            </a:r>
            <a:endParaRPr lang="pt-BR" sz="3000" b="1" dirty="0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526" y="1052736"/>
            <a:ext cx="4567594" cy="3109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3" name="Picture 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916"/>
          <a:stretch/>
        </p:blipFill>
        <p:spPr bwMode="auto">
          <a:xfrm>
            <a:off x="5469749" y="1052736"/>
            <a:ext cx="3784609" cy="312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959721" y="5877272"/>
            <a:ext cx="7652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dirty="0"/>
              <a:t>mas não precisávamos prestar </a:t>
            </a:r>
            <a:r>
              <a:rPr lang="pt-BR" sz="3000" b="1" dirty="0" smtClean="0"/>
              <a:t>atenção</a:t>
            </a:r>
          </a:p>
          <a:p>
            <a:r>
              <a:rPr lang="pt-BR" sz="3000" b="1" dirty="0" smtClean="0"/>
              <a:t>      neles </a:t>
            </a:r>
            <a:r>
              <a:rPr lang="pt-BR" sz="3000" b="1" dirty="0"/>
              <a:t>porque ninguém prestava atenção</a:t>
            </a:r>
            <a:endParaRPr lang="pt-BR" sz="3000" dirty="0"/>
          </a:p>
        </p:txBody>
      </p:sp>
      <p:sp>
        <p:nvSpPr>
          <p:cNvPr id="12" name="Retângulo 11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Pessoas</a:t>
            </a:r>
            <a:endParaRPr lang="pt-BR" b="1" dirty="0"/>
          </a:p>
        </p:txBody>
      </p:sp>
      <p:sp>
        <p:nvSpPr>
          <p:cNvPr id="6" name="Retângulo 5"/>
          <p:cNvSpPr/>
          <p:nvPr/>
        </p:nvSpPr>
        <p:spPr>
          <a:xfrm>
            <a:off x="4283968" y="3717032"/>
            <a:ext cx="1368152" cy="9672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315" name="Picture 3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613" y="3563209"/>
            <a:ext cx="4520271" cy="224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9467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2481921"/>
            <a:ext cx="7308304" cy="3242168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7709937" y="2596694"/>
            <a:ext cx="5760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/>
          <a:srcRect l="79206" r="7748" b="87812"/>
          <a:stretch/>
        </p:blipFill>
        <p:spPr>
          <a:xfrm>
            <a:off x="6809017" y="836712"/>
            <a:ext cx="1940266" cy="874939"/>
          </a:xfrm>
          <a:prstGeom prst="rect">
            <a:avLst/>
          </a:prstGeom>
        </p:spPr>
      </p:pic>
      <p:cxnSp>
        <p:nvCxnSpPr>
          <p:cNvPr id="5" name="Conector de seta reta 4"/>
          <p:cNvCxnSpPr/>
          <p:nvPr/>
        </p:nvCxnSpPr>
        <p:spPr>
          <a:xfrm flipH="1" flipV="1">
            <a:off x="7599130" y="1588582"/>
            <a:ext cx="360041" cy="1008112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/>
          <a:srcRect l="13565" t="6920" r="77092" b="89165"/>
          <a:stretch/>
        </p:blipFill>
        <p:spPr>
          <a:xfrm>
            <a:off x="4572000" y="1916832"/>
            <a:ext cx="2307022" cy="466417"/>
          </a:xfrm>
          <a:prstGeom prst="rect">
            <a:avLst/>
          </a:prstGeom>
        </p:spPr>
      </p:pic>
      <p:sp>
        <p:nvSpPr>
          <p:cNvPr id="11" name="Elipse 10"/>
          <p:cNvSpPr/>
          <p:nvPr/>
        </p:nvSpPr>
        <p:spPr>
          <a:xfrm>
            <a:off x="2821220" y="2625047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2" name="Conector de seta reta 11"/>
          <p:cNvCxnSpPr>
            <a:stCxn id="11" idx="7"/>
          </p:cNvCxnSpPr>
          <p:nvPr/>
        </p:nvCxnSpPr>
        <p:spPr>
          <a:xfrm flipV="1">
            <a:off x="3435847" y="2060848"/>
            <a:ext cx="1136153" cy="60638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pic>
        <p:nvPicPr>
          <p:cNvPr id="14" name="Imagem 13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436424" y="332656"/>
            <a:ext cx="3424185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 smtClean="0"/>
              <a:t>Novos Paradigmas</a:t>
            </a:r>
            <a:endParaRPr lang="pt-BR" sz="24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4188464" y="0"/>
            <a:ext cx="290381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Novo Player</a:t>
            </a:r>
          </a:p>
          <a:p>
            <a:endParaRPr lang="pt-BR" sz="4000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774792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Resultado de imagem para logo ub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5" name="AutoShape 4" descr="Resultado de imagem para logo uber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6" name="AutoShape 6" descr="Resultado de imagem para logo uber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7" name="AutoShape 8" descr="Resultado de imagem para logo uber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8" name="AutoShape 10" descr="Resultado de imagem para logo uber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9" name="AutoShape 12" descr="Resultado de imagem para logo uber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9229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353" y="1359279"/>
            <a:ext cx="1594607" cy="1709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0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264" y="1344882"/>
            <a:ext cx="1608497" cy="1724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5301208"/>
            <a:ext cx="2501959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3497509"/>
            <a:ext cx="3045350" cy="1227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5305790"/>
            <a:ext cx="2694277" cy="1075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 </a:t>
            </a:r>
            <a:r>
              <a:rPr lang="pt-BR" b="1" dirty="0" smtClean="0"/>
              <a:t>Mudança</a:t>
            </a:r>
            <a:endParaRPr lang="pt-BR" b="1" dirty="0"/>
          </a:p>
        </p:txBody>
      </p:sp>
      <p:sp>
        <p:nvSpPr>
          <p:cNvPr id="17" name="Título 1"/>
          <p:cNvSpPr>
            <a:spLocks noGrp="1"/>
          </p:cNvSpPr>
          <p:nvPr>
            <p:ph type="title"/>
          </p:nvPr>
        </p:nvSpPr>
        <p:spPr>
          <a:xfrm>
            <a:off x="2267744" y="77478"/>
            <a:ext cx="6048672" cy="1080120"/>
          </a:xfrm>
        </p:spPr>
        <p:txBody>
          <a:bodyPr>
            <a:noAutofit/>
          </a:bodyPr>
          <a:lstStyle/>
          <a:p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DRIVEN</a:t>
            </a:r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Imagem 17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8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4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Data </a:t>
            </a:r>
            <a:r>
              <a:rPr lang="pt-BR" b="1" dirty="0" err="1"/>
              <a:t>Driven</a:t>
            </a:r>
            <a:endParaRPr lang="pt-BR" b="1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4"/>
          <a:stretch/>
        </p:blipFill>
        <p:spPr bwMode="auto">
          <a:xfrm>
            <a:off x="1959721" y="1708082"/>
            <a:ext cx="7152739" cy="3449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2267744" y="77478"/>
            <a:ext cx="6048672" cy="1080120"/>
          </a:xfrm>
        </p:spPr>
        <p:txBody>
          <a:bodyPr>
            <a:noAutofit/>
          </a:bodyPr>
          <a:lstStyle/>
          <a:p>
            <a:r>
              <a:rPr lang="pt-BR" sz="4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Teste A-B</a:t>
            </a:r>
            <a:endParaRPr lang="pt-BR"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959721" y="1323684"/>
            <a:ext cx="4426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chemeClr val="accent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Taxa de conversão em vendas</a:t>
            </a:r>
            <a:endParaRPr lang="pt-BR" sz="2000" b="1" dirty="0">
              <a:solidFill>
                <a:schemeClr val="accent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7" name="Imagem 6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8438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Data </a:t>
            </a:r>
            <a:r>
              <a:rPr lang="pt-BR" b="1" dirty="0" err="1" smtClean="0"/>
              <a:t>Driven</a:t>
            </a:r>
            <a:endParaRPr lang="pt-BR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4815435"/>
              </p:ext>
            </p:extLst>
          </p:nvPr>
        </p:nvGraphicFramePr>
        <p:xfrm>
          <a:off x="3212236" y="915694"/>
          <a:ext cx="5008520" cy="1623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991"/>
                <a:gridCol w="1882321"/>
                <a:gridCol w="1717208"/>
              </a:tblGrid>
              <a:tr h="343217">
                <a:tc>
                  <a:txBody>
                    <a:bodyPr/>
                    <a:lstStyle/>
                    <a:p>
                      <a:pPr algn="l" fontAlgn="b"/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>
                          <a:effectLst/>
                        </a:rPr>
                        <a:t>IDADE</a:t>
                      </a:r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43217">
                <a:tc>
                  <a:txBody>
                    <a:bodyPr/>
                    <a:lstStyle/>
                    <a:p>
                      <a:pPr algn="ctr" fontAlgn="b"/>
                      <a:endParaRPr lang="pt-BR" sz="24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>
                          <a:effectLst/>
                        </a:rPr>
                        <a:t>0-50</a:t>
                      </a:r>
                      <a:endParaRPr lang="pt-BR" sz="2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>
                          <a:effectLst/>
                        </a:rPr>
                        <a:t>51-80</a:t>
                      </a:r>
                      <a:endParaRPr lang="pt-BR" sz="24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89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A - 23</a:t>
                      </a:r>
                      <a:r>
                        <a:rPr lang="pt-BR" sz="2800" b="1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%</a:t>
                      </a:r>
                      <a:endParaRPr lang="pt-BR" sz="2800" b="1" i="0" u="none" strike="noStrike" dirty="0">
                        <a:solidFill>
                          <a:schemeClr val="accent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21%</a:t>
                      </a:r>
                      <a:endParaRPr lang="pt-BR" sz="2800" b="1" i="0" u="none" strike="noStrike" dirty="0">
                        <a:solidFill>
                          <a:schemeClr val="accent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2%</a:t>
                      </a:r>
                      <a:endParaRPr lang="pt-BR" sz="2800" b="1" i="0" u="none" strike="noStrike" dirty="0">
                        <a:solidFill>
                          <a:schemeClr val="accent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989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 smtClean="0">
                          <a:solidFill>
                            <a:srgbClr val="00B050"/>
                          </a:solidFill>
                          <a:effectLst/>
                        </a:rPr>
                        <a:t>B - 11</a:t>
                      </a:r>
                      <a:r>
                        <a:rPr lang="pt-BR" sz="2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%</a:t>
                      </a:r>
                      <a:endParaRPr lang="pt-BR" sz="2800" b="1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2%</a:t>
                      </a:r>
                      <a:endParaRPr lang="pt-BR" sz="2800" b="1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8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9%</a:t>
                      </a:r>
                      <a:endParaRPr lang="pt-BR" sz="2800" b="1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996458" y="2852936"/>
            <a:ext cx="12153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Idade </a:t>
            </a:r>
            <a:endParaRPr lang="pt-BR" sz="32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627784" y="5364505"/>
            <a:ext cx="181331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Modelo A</a:t>
            </a:r>
            <a:endParaRPr lang="pt-BR" sz="32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141031" y="4066622"/>
            <a:ext cx="1104790" cy="584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&lt;= 50</a:t>
            </a:r>
            <a:endParaRPr lang="pt-BR" sz="32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084168" y="4077072"/>
            <a:ext cx="8066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&gt;50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733550" y="5436513"/>
            <a:ext cx="179889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Modelo B</a:t>
            </a:r>
            <a:endParaRPr lang="pt-BR" sz="3200" dirty="0"/>
          </a:p>
        </p:txBody>
      </p:sp>
      <p:cxnSp>
        <p:nvCxnSpPr>
          <p:cNvPr id="16" name="Conector reto 15"/>
          <p:cNvCxnSpPr>
            <a:stCxn id="11" idx="0"/>
            <a:endCxn id="9" idx="2"/>
          </p:cNvCxnSpPr>
          <p:nvPr/>
        </p:nvCxnSpPr>
        <p:spPr>
          <a:xfrm flipV="1">
            <a:off x="4693426" y="3437711"/>
            <a:ext cx="910731" cy="628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9" idx="2"/>
            <a:endCxn id="13" idx="0"/>
          </p:cNvCxnSpPr>
          <p:nvPr/>
        </p:nvCxnSpPr>
        <p:spPr>
          <a:xfrm>
            <a:off x="5604157" y="3437711"/>
            <a:ext cx="883327" cy="639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>
            <a:stCxn id="11" idx="2"/>
            <a:endCxn id="10" idx="0"/>
          </p:cNvCxnSpPr>
          <p:nvPr/>
        </p:nvCxnSpPr>
        <p:spPr>
          <a:xfrm flipH="1">
            <a:off x="3534443" y="4651397"/>
            <a:ext cx="1158983" cy="713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13" idx="2"/>
            <a:endCxn id="14" idx="0"/>
          </p:cNvCxnSpPr>
          <p:nvPr/>
        </p:nvCxnSpPr>
        <p:spPr>
          <a:xfrm>
            <a:off x="6487484" y="4661847"/>
            <a:ext cx="1145511" cy="77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/>
          <p:cNvSpPr txBox="1"/>
          <p:nvPr/>
        </p:nvSpPr>
        <p:spPr>
          <a:xfrm>
            <a:off x="3204410" y="535962"/>
            <a:ext cx="5057410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300" b="1" dirty="0" smtClean="0">
                <a:solidFill>
                  <a:schemeClr val="accent1"/>
                </a:solidFill>
                <a:latin typeface="Arial Black" panose="020B0A04020102020204" pitchFamily="34" charset="0"/>
                <a:cs typeface="Aharoni" panose="02010803020104030203" pitchFamily="2" charset="-79"/>
              </a:rPr>
              <a:t>Taxa de conversão em vendas</a:t>
            </a:r>
            <a:endParaRPr lang="pt-BR" sz="2300" b="1" dirty="0">
              <a:solidFill>
                <a:schemeClr val="accent1"/>
              </a:solidFill>
              <a:latin typeface="Arial Black" panose="020B0A04020102020204" pitchFamily="34" charset="0"/>
              <a:cs typeface="Aharoni" panose="02010803020104030203" pitchFamily="2" charset="-79"/>
            </a:endParaRPr>
          </a:p>
        </p:txBody>
      </p:sp>
      <p:pic>
        <p:nvPicPr>
          <p:cNvPr id="17" name="Imagem 16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833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Data </a:t>
            </a:r>
            <a:r>
              <a:rPr lang="pt-BR" sz="1700" b="1" dirty="0" err="1" smtClean="0"/>
              <a:t>Driven</a:t>
            </a:r>
            <a:endParaRPr lang="pt-BR" sz="1700" b="1" dirty="0" smtClean="0"/>
          </a:p>
        </p:txBody>
      </p:sp>
      <p:sp>
        <p:nvSpPr>
          <p:cNvPr id="4" name="Retângulo 3"/>
          <p:cNvSpPr/>
          <p:nvPr/>
        </p:nvSpPr>
        <p:spPr>
          <a:xfrm>
            <a:off x="1959721" y="344850"/>
            <a:ext cx="718427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 smtClean="0"/>
              <a:t>DATA ANALYTICS</a:t>
            </a:r>
            <a:endParaRPr lang="pt-BR" sz="32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40"/>
          <a:stretch/>
        </p:blipFill>
        <p:spPr bwMode="auto">
          <a:xfrm>
            <a:off x="1959721" y="1616033"/>
            <a:ext cx="7184279" cy="5241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9794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3872" y="133871"/>
            <a:ext cx="7246640" cy="630833"/>
          </a:xfrm>
        </p:spPr>
        <p:txBody>
          <a:bodyPr>
            <a:noAutofit/>
          </a:bodyPr>
          <a:lstStyle/>
          <a:p>
            <a:r>
              <a:rPr lang="pt-BR" sz="3600" b="1" dirty="0" smtClean="0"/>
              <a:t>BIG DATA não é inteligência!</a:t>
            </a:r>
            <a:endParaRPr lang="pt-BR" sz="3200" b="1" dirty="0"/>
          </a:p>
        </p:txBody>
      </p:sp>
      <p:pic>
        <p:nvPicPr>
          <p:cNvPr id="2050" name="Picture 2" descr="Resultado de imagem para imagem 5v big da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6712"/>
            <a:ext cx="3888432" cy="26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836712"/>
            <a:ext cx="295722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/>
              <a:t>Data </a:t>
            </a:r>
            <a:r>
              <a:rPr lang="pt-BR" sz="1700" b="1" dirty="0" err="1"/>
              <a:t>Driven</a:t>
            </a:r>
            <a:endParaRPr lang="pt-BR" sz="1700" b="1" dirty="0"/>
          </a:p>
        </p:txBody>
      </p:sp>
      <p:sp>
        <p:nvSpPr>
          <p:cNvPr id="11" name="Retângulo 10"/>
          <p:cNvSpPr/>
          <p:nvPr/>
        </p:nvSpPr>
        <p:spPr>
          <a:xfrm>
            <a:off x="6863873" y="5665447"/>
            <a:ext cx="301124" cy="66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285447" y="551242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7707022" y="5665447"/>
            <a:ext cx="301124" cy="66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8128596" y="551242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442299" y="551242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255099" y="437026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16"/>
          <p:cNvCxnSpPr/>
          <p:nvPr/>
        </p:nvCxnSpPr>
        <p:spPr>
          <a:xfrm>
            <a:off x="5808684" y="5349258"/>
            <a:ext cx="249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2444193" y="5873680"/>
            <a:ext cx="481799" cy="8364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3106667" y="5231160"/>
            <a:ext cx="481799" cy="14789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3769140" y="4089000"/>
            <a:ext cx="451687" cy="26210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659376" y="551242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/>
          <p:cNvCxnSpPr/>
          <p:nvPr/>
        </p:nvCxnSpPr>
        <p:spPr>
          <a:xfrm>
            <a:off x="5809938" y="5349258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6592861" y="5349258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6984323" y="5359400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405897" y="5186092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7827471" y="5349258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8309270" y="5349258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ta para cima 27"/>
          <p:cNvSpPr/>
          <p:nvPr/>
        </p:nvSpPr>
        <p:spPr>
          <a:xfrm>
            <a:off x="4461726" y="4089000"/>
            <a:ext cx="240899" cy="2610651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latin typeface="Arial Black" panose="020B0A04020102020204" pitchFamily="34" charset="0"/>
            </a:endParaRPr>
          </a:p>
        </p:txBody>
      </p:sp>
      <p:sp>
        <p:nvSpPr>
          <p:cNvPr id="29" name="Seta para a esquerda e para a direita 28"/>
          <p:cNvSpPr/>
          <p:nvPr/>
        </p:nvSpPr>
        <p:spPr>
          <a:xfrm>
            <a:off x="5478701" y="6437029"/>
            <a:ext cx="3071469" cy="163166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 rot="16200000">
            <a:off x="3635992" y="5240437"/>
            <a:ext cx="2284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3"/>
                </a:solidFill>
                <a:latin typeface="Arial Black" panose="020B0A04020102020204" pitchFamily="34" charset="0"/>
              </a:rPr>
              <a:t>Crescimento vertical</a:t>
            </a:r>
            <a:endParaRPr lang="pt-BR" sz="1400" dirty="0">
              <a:solidFill>
                <a:schemeClr val="accent3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889746" y="6505599"/>
            <a:ext cx="314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3"/>
                </a:solidFill>
                <a:latin typeface="Arial Black" panose="020B0A04020102020204" pitchFamily="34" charset="0"/>
              </a:rPr>
              <a:t>Crescimento horizontal</a:t>
            </a:r>
            <a:endParaRPr lang="pt-BR" sz="1400" dirty="0">
              <a:solidFill>
                <a:schemeClr val="accent3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Imagem 31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6739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9720" y="53752"/>
            <a:ext cx="7316387" cy="1143000"/>
          </a:xfrm>
        </p:spPr>
        <p:txBody>
          <a:bodyPr>
            <a:noAutofit/>
          </a:bodyPr>
          <a:lstStyle/>
          <a:p>
            <a:r>
              <a:rPr lang="pt-BR" sz="3600" b="1" dirty="0" smtClean="0"/>
              <a:t>Inteligência vem através de</a:t>
            </a:r>
            <a:br>
              <a:rPr lang="pt-BR" sz="3600" b="1" dirty="0" smtClean="0"/>
            </a:br>
            <a:r>
              <a:rPr lang="pt-BR" sz="3600" b="1" dirty="0" smtClean="0"/>
              <a:t>Machine </a:t>
            </a:r>
            <a:r>
              <a:rPr lang="pt-BR" sz="3600" b="1" dirty="0"/>
              <a:t>Learning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1340768"/>
            <a:ext cx="382344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067655"/>
            <a:ext cx="7452320" cy="224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Data </a:t>
            </a:r>
            <a:r>
              <a:rPr lang="pt-BR" sz="1700" b="1" dirty="0" err="1" smtClean="0"/>
              <a:t>Driven</a:t>
            </a:r>
            <a:endParaRPr lang="pt-BR" sz="1700" b="1" dirty="0" smtClean="0"/>
          </a:p>
        </p:txBody>
      </p:sp>
      <p:pic>
        <p:nvPicPr>
          <p:cNvPr id="7" name="Imagem 6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0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9720" y="188640"/>
            <a:ext cx="7184280" cy="1143000"/>
          </a:xfrm>
        </p:spPr>
        <p:txBody>
          <a:bodyPr>
            <a:noAutofit/>
          </a:bodyPr>
          <a:lstStyle/>
          <a:p>
            <a:r>
              <a:rPr lang="pt-BR" sz="3600" b="1" dirty="0"/>
              <a:t>Inteligência vem através de</a:t>
            </a:r>
            <a:br>
              <a:rPr lang="pt-BR" sz="3600" b="1" dirty="0"/>
            </a:br>
            <a:r>
              <a:rPr lang="pt-BR" sz="3600" b="1" dirty="0"/>
              <a:t>Inteligência </a:t>
            </a:r>
            <a:r>
              <a:rPr lang="pt-BR" sz="3600" b="1" dirty="0" smtClean="0"/>
              <a:t>Artificial</a:t>
            </a:r>
            <a:endParaRPr lang="pt-BR" sz="3600" b="1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/>
              <a:t>Data </a:t>
            </a:r>
            <a:r>
              <a:rPr lang="pt-BR" sz="1700" b="1" dirty="0" err="1"/>
              <a:t>Driven</a:t>
            </a:r>
            <a:endParaRPr lang="pt-BR" sz="1700" b="1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1" r="-3145"/>
          <a:stretch/>
        </p:blipFill>
        <p:spPr bwMode="auto">
          <a:xfrm>
            <a:off x="1924666" y="1916832"/>
            <a:ext cx="3694688" cy="2904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916832"/>
            <a:ext cx="3816424" cy="2869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Imagem 8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505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766" y="-15766"/>
            <a:ext cx="9252520" cy="688538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755576" y="2463027"/>
            <a:ext cx="2625332" cy="4444738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endParaRPr lang="pt-BR" sz="2000" dirty="0" smtClean="0"/>
          </a:p>
          <a:p>
            <a:pPr algn="ctr"/>
            <a:r>
              <a:rPr lang="pt-BR" sz="2000" dirty="0" smtClean="0"/>
              <a:t>Marcus Vinícius Lima </a:t>
            </a: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Kassick</a:t>
            </a:r>
          </a:p>
          <a:p>
            <a:pPr algn="ctr"/>
            <a:endParaRPr lang="pt-BR" sz="2000" dirty="0" smtClean="0"/>
          </a:p>
          <a:p>
            <a:pPr algn="ctr"/>
            <a:endParaRPr lang="pt-BR" sz="2000" dirty="0"/>
          </a:p>
          <a:p>
            <a:pPr algn="ctr"/>
            <a:r>
              <a:rPr lang="pt-BR" sz="1400" dirty="0" smtClean="0"/>
              <a:t>Bel. Sistema de Informação</a:t>
            </a:r>
          </a:p>
          <a:p>
            <a:pPr algn="ctr"/>
            <a:r>
              <a:rPr lang="pt-BR" sz="1400" dirty="0" smtClean="0"/>
              <a:t>MBA Análise e Inteligência de Negócios</a:t>
            </a:r>
          </a:p>
          <a:p>
            <a:pPr algn="ctr"/>
            <a:endParaRPr lang="pt-BR" sz="1400" dirty="0" smtClean="0"/>
          </a:p>
          <a:p>
            <a:pPr algn="ctr"/>
            <a:endParaRPr lang="pt-BR" sz="1400" dirty="0" smtClean="0"/>
          </a:p>
          <a:p>
            <a:pPr algn="ctr"/>
            <a:r>
              <a:rPr lang="pt-BR" sz="1400" dirty="0" smtClean="0"/>
              <a:t>Supervisor Big Data Analytics PROCEMPA</a:t>
            </a:r>
          </a:p>
          <a:p>
            <a:pPr algn="ctr"/>
            <a:r>
              <a:rPr lang="pt-BR" sz="1400" dirty="0" smtClean="0"/>
              <a:t>Cientista de Dados PROCEMPA</a:t>
            </a:r>
          </a:p>
          <a:p>
            <a:pPr algn="ctr"/>
            <a:r>
              <a:rPr lang="pt-BR" sz="1400" dirty="0" smtClean="0"/>
              <a:t>Curador na Confluência</a:t>
            </a:r>
          </a:p>
          <a:p>
            <a:pPr algn="ctr"/>
            <a:endParaRPr lang="pt-BR" sz="1400" dirty="0"/>
          </a:p>
          <a:p>
            <a:pPr algn="ctr"/>
            <a:endParaRPr lang="pt-BR" sz="1400" dirty="0" smtClean="0"/>
          </a:p>
          <a:p>
            <a:pPr algn="ctr"/>
            <a:endParaRPr lang="pt-BR" sz="1400" dirty="0"/>
          </a:p>
          <a:p>
            <a:pPr algn="ctr"/>
            <a:endParaRPr lang="pt-BR" sz="1400" dirty="0" smtClean="0"/>
          </a:p>
          <a:p>
            <a:pPr algn="ctr"/>
            <a:endParaRPr lang="pt-BR" sz="1400" dirty="0" smtClean="0"/>
          </a:p>
          <a:p>
            <a:pPr algn="ctr"/>
            <a:endParaRPr lang="pt-BR" sz="1400" dirty="0"/>
          </a:p>
        </p:txBody>
      </p:sp>
      <p:sp>
        <p:nvSpPr>
          <p:cNvPr id="8" name="Retângulo 7"/>
          <p:cNvSpPr/>
          <p:nvPr/>
        </p:nvSpPr>
        <p:spPr>
          <a:xfrm>
            <a:off x="755576" y="1700808"/>
            <a:ext cx="2625332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dirty="0" smtClean="0"/>
              <a:t>Palestrante</a:t>
            </a:r>
            <a:endParaRPr lang="pt-BR" sz="2000" dirty="0"/>
          </a:p>
        </p:txBody>
      </p:sp>
      <p:sp>
        <p:nvSpPr>
          <p:cNvPr id="9" name="Retângulo 8"/>
          <p:cNvSpPr/>
          <p:nvPr/>
        </p:nvSpPr>
        <p:spPr>
          <a:xfrm>
            <a:off x="928573" y="310583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sz="2800" dirty="0"/>
          </a:p>
        </p:txBody>
      </p:sp>
      <p:sp>
        <p:nvSpPr>
          <p:cNvPr id="10" name="Retângulo 9"/>
          <p:cNvSpPr/>
          <p:nvPr/>
        </p:nvSpPr>
        <p:spPr>
          <a:xfrm>
            <a:off x="959223" y="364444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pt-BR" sz="2400" dirty="0"/>
          </a:p>
        </p:txBody>
      </p:sp>
      <p:sp>
        <p:nvSpPr>
          <p:cNvPr id="11" name="Retângulo 10"/>
          <p:cNvSpPr/>
          <p:nvPr/>
        </p:nvSpPr>
        <p:spPr>
          <a:xfrm>
            <a:off x="3535666" y="2420888"/>
            <a:ext cx="6007297" cy="2223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>
                <a:latin typeface="Arial Black" panose="020B0A04020102020204" pitchFamily="34" charset="0"/>
              </a:rPr>
              <a:t>Futurismo</a:t>
            </a:r>
            <a:r>
              <a:rPr lang="pt-BR" sz="3200" dirty="0" smtClean="0">
                <a:latin typeface="Arial Black" panose="020B0A04020102020204" pitchFamily="34" charset="0"/>
              </a:rPr>
              <a:t>,</a:t>
            </a:r>
          </a:p>
          <a:p>
            <a:r>
              <a:rPr lang="pt-BR" sz="3200" dirty="0">
                <a:latin typeface="Arial Black" panose="020B0A04020102020204" pitchFamily="34" charset="0"/>
              </a:rPr>
              <a:t>Inteligência </a:t>
            </a:r>
            <a:r>
              <a:rPr lang="pt-BR" sz="3200" dirty="0" smtClean="0">
                <a:latin typeface="Arial Black" panose="020B0A04020102020204" pitchFamily="34" charset="0"/>
              </a:rPr>
              <a:t>Artificial,</a:t>
            </a:r>
            <a:endParaRPr lang="pt-BR" sz="3200" dirty="0"/>
          </a:p>
          <a:p>
            <a:r>
              <a:rPr lang="pt-BR" sz="3200" dirty="0" smtClean="0">
                <a:latin typeface="Arial Black" panose="020B0A04020102020204" pitchFamily="34" charset="0"/>
              </a:rPr>
              <a:t>Aprendizado de Máquina</a:t>
            </a:r>
          </a:p>
          <a:p>
            <a:r>
              <a:rPr lang="pt-BR" sz="3200" dirty="0" smtClean="0">
                <a:latin typeface="Arial Black" panose="020B0A04020102020204" pitchFamily="34" charset="0"/>
              </a:rPr>
              <a:t>e seu cliente</a:t>
            </a:r>
            <a:r>
              <a:rPr lang="pt-BR" sz="3200" dirty="0">
                <a:latin typeface="Arial Black" panose="020B0A04020102020204" pitchFamily="34" charset="0"/>
              </a:rPr>
              <a:t/>
            </a:r>
            <a:br>
              <a:rPr lang="pt-BR" sz="3200" dirty="0">
                <a:latin typeface="Arial Black" panose="020B0A04020102020204" pitchFamily="34" charset="0"/>
              </a:rPr>
            </a:b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556044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877342" y="0"/>
            <a:ext cx="7293496" cy="1979712"/>
          </a:xfrm>
        </p:spPr>
        <p:txBody>
          <a:bodyPr>
            <a:normAutofit/>
          </a:bodyPr>
          <a:lstStyle/>
          <a:p>
            <a:pPr algn="l"/>
            <a:r>
              <a:rPr lang="pt-BR" sz="4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Data </a:t>
            </a:r>
            <a:r>
              <a:rPr lang="pt-BR" sz="48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Driven</a:t>
            </a:r>
            <a:r>
              <a:rPr lang="pt-BR" sz="4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</a:t>
            </a:r>
            <a:br>
              <a:rPr lang="pt-BR" sz="48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dirty="0" smtClean="0"/>
              <a:t>		Por onde começo...</a:t>
            </a:r>
            <a:endParaRPr lang="pt-BR" dirty="0"/>
          </a:p>
        </p:txBody>
      </p:sp>
      <p:pic>
        <p:nvPicPr>
          <p:cNvPr id="9" name="Picture 2" descr="Resultado de imagem para ferramentas de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975" y="4509120"/>
            <a:ext cx="3387480" cy="2372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174" y="4655633"/>
            <a:ext cx="4620295" cy="2226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Data </a:t>
            </a:r>
            <a:r>
              <a:rPr lang="pt-BR" sz="1700" b="1" dirty="0" err="1" smtClean="0"/>
              <a:t>Driven</a:t>
            </a:r>
            <a:endParaRPr lang="pt-BR" sz="1700" b="1" dirty="0" smtClean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16"/>
          <a:stretch/>
        </p:blipFill>
        <p:spPr bwMode="auto">
          <a:xfrm>
            <a:off x="6156176" y="2216399"/>
            <a:ext cx="2987824" cy="2440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7844" y="2197444"/>
            <a:ext cx="4299672" cy="245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Imagem 9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25805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34" name="Retângulo 33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/>
              <a:t>Data </a:t>
            </a:r>
            <a:r>
              <a:rPr lang="pt-BR" sz="1700" b="1" dirty="0" err="1"/>
              <a:t>Driven</a:t>
            </a:r>
            <a:endParaRPr lang="pt-BR" sz="1700" b="1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2073060" y="213036"/>
            <a:ext cx="42011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/>
              <a:t>4 </a:t>
            </a:r>
            <a:r>
              <a:rPr lang="pt-BR" sz="3200" b="1" dirty="0" smtClean="0"/>
              <a:t>tipos</a:t>
            </a:r>
            <a:r>
              <a:rPr lang="pt-BR" sz="2800" b="1" dirty="0" smtClean="0"/>
              <a:t> de Data Analytics</a:t>
            </a:r>
            <a:endParaRPr lang="pt-BR" sz="2800" b="1" dirty="0"/>
          </a:p>
        </p:txBody>
      </p:sp>
      <p:grpSp>
        <p:nvGrpSpPr>
          <p:cNvPr id="52" name="Grupo 51"/>
          <p:cNvGrpSpPr/>
          <p:nvPr/>
        </p:nvGrpSpPr>
        <p:grpSpPr>
          <a:xfrm>
            <a:off x="2005669" y="1713752"/>
            <a:ext cx="3862475" cy="4112179"/>
            <a:chOff x="2051720" y="1399279"/>
            <a:chExt cx="4608512" cy="4838035"/>
          </a:xfrm>
        </p:grpSpPr>
        <p:sp>
          <p:nvSpPr>
            <p:cNvPr id="10" name="Elipse 9"/>
            <p:cNvSpPr/>
            <p:nvPr/>
          </p:nvSpPr>
          <p:spPr>
            <a:xfrm>
              <a:off x="2051720" y="1772816"/>
              <a:ext cx="4608512" cy="4464496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Elipse 15"/>
            <p:cNvSpPr/>
            <p:nvPr/>
          </p:nvSpPr>
          <p:spPr>
            <a:xfrm>
              <a:off x="2243033" y="2478805"/>
              <a:ext cx="3751114" cy="3702265"/>
            </a:xfrm>
            <a:prstGeom prst="ellipse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Elipse 16"/>
            <p:cNvSpPr/>
            <p:nvPr/>
          </p:nvSpPr>
          <p:spPr>
            <a:xfrm>
              <a:off x="2345468" y="3239018"/>
              <a:ext cx="2893717" cy="283208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Elipse 17"/>
            <p:cNvSpPr/>
            <p:nvPr/>
          </p:nvSpPr>
          <p:spPr>
            <a:xfrm>
              <a:off x="2506765" y="3907053"/>
              <a:ext cx="2332487" cy="2108404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CaixaDeTexto 18"/>
            <p:cNvSpPr txBox="1"/>
            <p:nvPr/>
          </p:nvSpPr>
          <p:spPr>
            <a:xfrm>
              <a:off x="3685175" y="1945041"/>
              <a:ext cx="12618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  <a:latin typeface="Calibri (Corpo)"/>
                  <a:cs typeface="Aharoni" panose="02010803020104030203" pitchFamily="2" charset="-79"/>
                </a:rPr>
                <a:t>Prescritivo</a:t>
              </a:r>
              <a:endParaRPr lang="pt-BR" dirty="0">
                <a:solidFill>
                  <a:schemeClr val="bg1"/>
                </a:solidFill>
                <a:latin typeface="Calibri (Corpo)"/>
                <a:cs typeface="Aharoni" panose="02010803020104030203" pitchFamily="2" charset="-79"/>
              </a:endParaRPr>
            </a:p>
          </p:txBody>
        </p:sp>
        <p:sp>
          <p:nvSpPr>
            <p:cNvPr id="35" name="CaixaDeTexto 34"/>
            <p:cNvSpPr txBox="1"/>
            <p:nvPr/>
          </p:nvSpPr>
          <p:spPr>
            <a:xfrm>
              <a:off x="3529095" y="2681640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  <a:latin typeface="Calibri (Corpo)"/>
                  <a:cs typeface="Aharoni" panose="02010803020104030203" pitchFamily="2" charset="-79"/>
                </a:rPr>
                <a:t>Preditivo</a:t>
              </a:r>
              <a:endParaRPr lang="pt-BR" dirty="0">
                <a:solidFill>
                  <a:schemeClr val="bg1"/>
                </a:solidFill>
                <a:latin typeface="Calibri (Corpo)"/>
                <a:cs typeface="Aharoni" panose="02010803020104030203" pitchFamily="2" charset="-79"/>
              </a:endParaRPr>
            </a:p>
          </p:txBody>
        </p:sp>
        <p:sp>
          <p:nvSpPr>
            <p:cNvPr id="36" name="CaixaDeTexto 35"/>
            <p:cNvSpPr txBox="1"/>
            <p:nvPr/>
          </p:nvSpPr>
          <p:spPr>
            <a:xfrm>
              <a:off x="3090981" y="3435841"/>
              <a:ext cx="13901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  <a:latin typeface="Calibri (Corpo)"/>
                  <a:cs typeface="Aharoni" panose="02010803020104030203" pitchFamily="2" charset="-79"/>
                </a:rPr>
                <a:t>Diagnóstico</a:t>
              </a:r>
              <a:endParaRPr lang="pt-BR" dirty="0">
                <a:solidFill>
                  <a:schemeClr val="bg1"/>
                </a:solidFill>
                <a:latin typeface="Calibri (Corpo)"/>
                <a:cs typeface="Aharoni" panose="02010803020104030203" pitchFamily="2" charset="-79"/>
              </a:endParaRPr>
            </a:p>
          </p:txBody>
        </p:sp>
        <p:sp>
          <p:nvSpPr>
            <p:cNvPr id="37" name="CaixaDeTexto 36"/>
            <p:cNvSpPr txBox="1"/>
            <p:nvPr/>
          </p:nvSpPr>
          <p:spPr>
            <a:xfrm>
              <a:off x="2946964" y="4722956"/>
              <a:ext cx="11977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 smtClean="0">
                  <a:solidFill>
                    <a:schemeClr val="bg1"/>
                  </a:solidFill>
                  <a:latin typeface="Calibri (Corpo)"/>
                  <a:cs typeface="Aharoni" panose="02010803020104030203" pitchFamily="2" charset="-79"/>
                </a:rPr>
                <a:t>Descritiva</a:t>
              </a:r>
              <a:endParaRPr lang="pt-BR" dirty="0">
                <a:solidFill>
                  <a:schemeClr val="bg1"/>
                </a:solidFill>
                <a:latin typeface="Calibri (Corpo)"/>
                <a:cs typeface="Aharoni" panose="02010803020104030203" pitchFamily="2" charset="-79"/>
              </a:endParaRPr>
            </a:p>
          </p:txBody>
        </p:sp>
        <p:cxnSp>
          <p:nvCxnSpPr>
            <p:cNvPr id="39" name="Conector de seta reta 38"/>
            <p:cNvCxnSpPr/>
            <p:nvPr/>
          </p:nvCxnSpPr>
          <p:spPr>
            <a:xfrm flipV="1">
              <a:off x="4310496" y="6237313"/>
              <a:ext cx="2349736" cy="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ector de seta reta 42"/>
            <p:cNvCxnSpPr/>
            <p:nvPr/>
          </p:nvCxnSpPr>
          <p:spPr>
            <a:xfrm flipV="1">
              <a:off x="2051720" y="1399279"/>
              <a:ext cx="48836" cy="2821491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45"/>
            <p:cNvSpPr txBox="1"/>
            <p:nvPr/>
          </p:nvSpPr>
          <p:spPr>
            <a:xfrm>
              <a:off x="2243033" y="1409328"/>
              <a:ext cx="4201175" cy="3983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 smtClean="0"/>
                <a:t>Valor</a:t>
              </a:r>
              <a:endParaRPr lang="pt-BR" sz="1600" b="1" dirty="0"/>
            </a:p>
          </p:txBody>
        </p:sp>
      </p:grpSp>
      <p:sp>
        <p:nvSpPr>
          <p:cNvPr id="47" name="CaixaDeTexto 46"/>
          <p:cNvSpPr txBox="1"/>
          <p:nvPr/>
        </p:nvSpPr>
        <p:spPr>
          <a:xfrm>
            <a:off x="4355976" y="5805264"/>
            <a:ext cx="4201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 smtClean="0"/>
              <a:t>Complexidade</a:t>
            </a:r>
            <a:endParaRPr lang="pt-BR" sz="1600" b="1" dirty="0"/>
          </a:p>
        </p:txBody>
      </p:sp>
      <p:sp>
        <p:nvSpPr>
          <p:cNvPr id="48" name="CaixaDeTexto 47"/>
          <p:cNvSpPr txBox="1"/>
          <p:nvPr/>
        </p:nvSpPr>
        <p:spPr>
          <a:xfrm>
            <a:off x="5148064" y="1325002"/>
            <a:ext cx="3707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u="sng" dirty="0" smtClean="0">
                <a:solidFill>
                  <a:srgbClr val="92D050"/>
                </a:solidFill>
              </a:rPr>
              <a:t>O que está acontecendo no meu negócio?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>
                <a:solidFill>
                  <a:srgbClr val="92D050"/>
                </a:solidFill>
              </a:rPr>
              <a:t>Visualizar dados de forma fácil e rápida</a:t>
            </a:r>
          </a:p>
        </p:txBody>
      </p:sp>
      <p:sp>
        <p:nvSpPr>
          <p:cNvPr id="49" name="CaixaDeTexto 48"/>
          <p:cNvSpPr txBox="1"/>
          <p:nvPr/>
        </p:nvSpPr>
        <p:spPr>
          <a:xfrm>
            <a:off x="5724127" y="2004606"/>
            <a:ext cx="34198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u="sng" dirty="0" smtClean="0">
                <a:solidFill>
                  <a:srgbClr val="0070C0"/>
                </a:solidFill>
              </a:rPr>
              <a:t>Porque isto está ocorrendo?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>
                <a:solidFill>
                  <a:srgbClr val="0070C0"/>
                </a:solidFill>
              </a:rPr>
              <a:t>Possibilidade de mergulhar nos dados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>
                <a:solidFill>
                  <a:srgbClr val="0070C0"/>
                </a:solidFill>
              </a:rPr>
              <a:t>Possibilidade de isolar eventos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5977418" y="3138383"/>
            <a:ext cx="31665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u="sng" dirty="0" smtClean="0">
                <a:solidFill>
                  <a:schemeClr val="accent6">
                    <a:lumMod val="50000"/>
                  </a:schemeClr>
                </a:solidFill>
              </a:rPr>
              <a:t>O que eu gostaria que acontecesse?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>
                <a:solidFill>
                  <a:schemeClr val="accent6">
                    <a:lumMod val="50000"/>
                  </a:schemeClr>
                </a:solidFill>
              </a:rPr>
              <a:t>Estratégias de negócio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>
                <a:solidFill>
                  <a:schemeClr val="accent6">
                    <a:lumMod val="50000"/>
                  </a:schemeClr>
                </a:solidFill>
              </a:rPr>
              <a:t>Automatização de processos inteligentes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5940152" y="4553833"/>
            <a:ext cx="31665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u="sng" dirty="0" smtClean="0">
                <a:solidFill>
                  <a:srgbClr val="00B050"/>
                </a:solidFill>
              </a:rPr>
              <a:t>O que eu preciso que aconteça?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>
                <a:solidFill>
                  <a:srgbClr val="00B050"/>
                </a:solidFill>
              </a:rPr>
              <a:t>Recomendação de ações e estratégias baseadas na campeã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sz="1600" dirty="0" smtClean="0">
                <a:solidFill>
                  <a:srgbClr val="00B050"/>
                </a:solidFill>
              </a:rPr>
              <a:t>Aplica técnicas avançadas de analise para recomendações </a:t>
            </a:r>
          </a:p>
        </p:txBody>
      </p:sp>
      <p:pic>
        <p:nvPicPr>
          <p:cNvPr id="22" name="Imagem 21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410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9721" y="-36877"/>
            <a:ext cx="6737423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Business Intelligence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/>
              <a:t>Analytcs</a:t>
            </a:r>
            <a:endParaRPr lang="pt-BR" b="1" dirty="0" smtClean="0"/>
          </a:p>
          <a:p>
            <a:pPr algn="ctr"/>
            <a:r>
              <a:rPr lang="pt-BR" b="1" dirty="0"/>
              <a:t>D</a:t>
            </a:r>
            <a:r>
              <a:rPr lang="pt-BR" b="1" dirty="0" smtClean="0"/>
              <a:t>escritivo</a:t>
            </a:r>
          </a:p>
        </p:txBody>
      </p:sp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328" y="1397224"/>
            <a:ext cx="6048672" cy="4059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045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9721" y="0"/>
            <a:ext cx="6737423" cy="1143000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1"/>
                </a:solidFill>
              </a:rPr>
              <a:t>Business Intelligence</a:t>
            </a:r>
            <a:endParaRPr lang="pt-BR" dirty="0">
              <a:solidFill>
                <a:schemeClr val="accent1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 smtClean="0"/>
              <a:t>Analytcs</a:t>
            </a:r>
            <a:endParaRPr lang="pt-BR" b="1" dirty="0" smtClean="0"/>
          </a:p>
          <a:p>
            <a:pPr algn="ctr"/>
            <a:r>
              <a:rPr lang="pt-BR" b="1" dirty="0" smtClean="0"/>
              <a:t>Diagnóstico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21" y="980728"/>
            <a:ext cx="6301927" cy="3260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8"/>
          <a:stretch/>
        </p:blipFill>
        <p:spPr bwMode="auto">
          <a:xfrm>
            <a:off x="3250419" y="3717031"/>
            <a:ext cx="5893581" cy="315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6657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17"/>
          <a:stretch/>
        </p:blipFill>
        <p:spPr bwMode="auto">
          <a:xfrm>
            <a:off x="1115616" y="2348880"/>
            <a:ext cx="8028384" cy="16210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75942" y="1153238"/>
            <a:ext cx="6727079" cy="1143000"/>
          </a:xfrm>
        </p:spPr>
        <p:txBody>
          <a:bodyPr>
            <a:noAutofit/>
          </a:bodyPr>
          <a:lstStyle/>
          <a:p>
            <a:r>
              <a:rPr lang="pt-BR" sz="8000" dirty="0" err="1" smtClean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ea typeface="FangSong" panose="02010609060101010101" pitchFamily="49" charset="-122"/>
              </a:rPr>
              <a:t>DASHBOARDs</a:t>
            </a:r>
            <a:r>
              <a:rPr lang="pt-BR" sz="6000" dirty="0" smtClean="0">
                <a:solidFill>
                  <a:schemeClr val="accent6">
                    <a:lumMod val="75000"/>
                  </a:schemeClr>
                </a:solidFill>
                <a:latin typeface="Agency FB" panose="020B0503020202020204" pitchFamily="34" charset="0"/>
                <a:ea typeface="FangSong" panose="02010609060101010101" pitchFamily="49" charset="-122"/>
              </a:rPr>
              <a:t> </a:t>
            </a:r>
            <a:endParaRPr lang="pt-BR" sz="8000" dirty="0">
              <a:latin typeface="Agency FB" panose="020B0503020202020204" pitchFamily="34" charset="0"/>
              <a:ea typeface="FangSong" panose="02010609060101010101" pitchFamily="49" charset="-122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Analytics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2023542" y="4662264"/>
            <a:ext cx="703188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100" dirty="0" smtClean="0">
                <a:solidFill>
                  <a:schemeClr val="accent6">
                    <a:lumMod val="75000"/>
                  </a:schemeClr>
                </a:solidFill>
              </a:rPr>
              <a:t>mais tempo para pensar e gerir seu negócio</a:t>
            </a:r>
            <a:endParaRPr lang="pt-BR" dirty="0"/>
          </a:p>
        </p:txBody>
      </p:sp>
      <p:pic>
        <p:nvPicPr>
          <p:cNvPr id="7" name="Imagem 6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846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86559" y="2218854"/>
            <a:ext cx="7184279" cy="2362274"/>
          </a:xfrm>
        </p:spPr>
        <p:txBody>
          <a:bodyPr>
            <a:normAutofit fontScale="90000"/>
          </a:bodyPr>
          <a:lstStyle/>
          <a:p>
            <a:r>
              <a:rPr lang="pt-BR" b="1" i="1" dirty="0" smtClean="0">
                <a:solidFill>
                  <a:schemeClr val="accent1"/>
                </a:solidFill>
              </a:rPr>
              <a:t>Como transformar dados armazenados em conhecimento e conhecimento em insights?</a:t>
            </a:r>
            <a:r>
              <a:rPr lang="pt-BR" b="1" i="1" dirty="0" smtClean="0"/>
              <a:t/>
            </a:r>
            <a:br>
              <a:rPr lang="pt-BR" b="1" i="1" dirty="0" smtClean="0"/>
            </a:br>
            <a:endParaRPr lang="pt-BR" b="1" i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900256" y="563140"/>
            <a:ext cx="52437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rPr>
              <a:t>Agora chegou a hora da diversão... </a:t>
            </a:r>
            <a:endParaRPr lang="pt-BR" sz="2800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80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Criatividade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pic>
        <p:nvPicPr>
          <p:cNvPr id="2050" name="Picture 2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3" y="1599289"/>
            <a:ext cx="7200800" cy="290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2411760" y="4581128"/>
            <a:ext cx="5669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Livre-se </a:t>
            </a:r>
            <a:r>
              <a:rPr lang="pt-BR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da escravidão mental</a:t>
            </a:r>
          </a:p>
          <a:p>
            <a:r>
              <a:rPr lang="pt-BR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Ninguém além de nós mesmos pode libertar nossa </a:t>
            </a:r>
            <a:r>
              <a:rPr lang="pt-BR" i="1" dirty="0" smtClean="0">
                <a:latin typeface="Calibri Light" panose="020F0302020204030204" pitchFamily="34" charset="0"/>
                <a:cs typeface="Calibri Light" panose="020F0302020204030204" pitchFamily="34" charset="0"/>
              </a:rPr>
              <a:t>mente!</a:t>
            </a:r>
            <a:endParaRPr lang="pt-BR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endParaRPr lang="pt-BR" i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319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9712" y="1026000"/>
            <a:ext cx="7164288" cy="2258984"/>
          </a:xfrm>
        </p:spPr>
        <p:txBody>
          <a:bodyPr>
            <a:normAutofit/>
          </a:bodyPr>
          <a:lstStyle/>
          <a:p>
            <a:pPr algn="l"/>
            <a:r>
              <a:rPr lang="pt-BR" b="1" dirty="0" smtClean="0">
                <a:solidFill>
                  <a:schemeClr val="accent3"/>
                </a:solidFill>
              </a:rPr>
              <a:t>Boas vendas se garantem</a:t>
            </a:r>
            <a:br>
              <a:rPr lang="pt-BR" b="1" dirty="0" smtClean="0">
                <a:solidFill>
                  <a:schemeClr val="accent3"/>
                </a:solidFill>
              </a:rPr>
            </a:br>
            <a:r>
              <a:rPr lang="pt-BR" b="1" dirty="0">
                <a:solidFill>
                  <a:schemeClr val="accent3"/>
                </a:solidFill>
              </a:rPr>
              <a:t>	</a:t>
            </a:r>
            <a:r>
              <a:rPr lang="pt-BR" b="1" dirty="0" smtClean="0">
                <a:solidFill>
                  <a:schemeClr val="accent3"/>
                </a:solidFill>
              </a:rPr>
              <a:t>a partir de boas compras! 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415096" y="3577530"/>
            <a:ext cx="6727079" cy="2578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i="1" dirty="0" smtClean="0">
                <a:solidFill>
                  <a:schemeClr val="accent6">
                    <a:lumMod val="75000"/>
                  </a:schemeClr>
                </a:solidFill>
              </a:rPr>
              <a:t>Como os dados podem me ajudar nisso?</a:t>
            </a:r>
            <a:endParaRPr lang="pt-BR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9391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9712" y="0"/>
            <a:ext cx="7164288" cy="1196752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accent3"/>
                </a:solidFill>
              </a:rPr>
              <a:t>Boas vendas se garantem</a:t>
            </a:r>
            <a:br>
              <a:rPr lang="pt-BR" b="1" dirty="0" smtClean="0">
                <a:solidFill>
                  <a:schemeClr val="accent3"/>
                </a:solidFill>
              </a:rPr>
            </a:br>
            <a:r>
              <a:rPr lang="pt-BR" b="1" dirty="0" smtClean="0">
                <a:solidFill>
                  <a:schemeClr val="accent3"/>
                </a:solidFill>
              </a:rPr>
              <a:t>	a partir de boas compras! 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979712" y="2564904"/>
            <a:ext cx="6781073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Qual será o próximo produto que o cliente irá comprar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5522" b="80509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2352" b="31119"/>
          <a:stretch/>
        </p:blipFill>
        <p:spPr bwMode="auto">
          <a:xfrm>
            <a:off x="1763688" y="3766783"/>
            <a:ext cx="7164289" cy="309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7358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9712" y="0"/>
            <a:ext cx="7164288" cy="1196752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accent3"/>
                </a:solidFill>
              </a:rPr>
              <a:t>Boas vendas se garantem</a:t>
            </a:r>
            <a:br>
              <a:rPr lang="pt-BR" b="1" dirty="0" smtClean="0">
                <a:solidFill>
                  <a:schemeClr val="accent3"/>
                </a:solidFill>
              </a:rPr>
            </a:br>
            <a:r>
              <a:rPr lang="pt-BR" b="1" dirty="0" smtClean="0">
                <a:solidFill>
                  <a:schemeClr val="accent3"/>
                </a:solidFill>
              </a:rPr>
              <a:t>	a partir de boas compras! 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309455" y="3861049"/>
            <a:ext cx="6511017" cy="1728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Em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qual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sequência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meu cliente comprará esses produtos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1691680" y="2046486"/>
            <a:ext cx="7272808" cy="14545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O que o cliente costuma comprar quando compra um determinado produto?</a:t>
            </a:r>
          </a:p>
        </p:txBody>
      </p:sp>
    </p:spTree>
    <p:extLst>
      <p:ext uri="{BB962C8B-B14F-4D97-AF65-F5344CB8AC3E}">
        <p14:creationId xmlns:p14="http://schemas.microsoft.com/office/powerpoint/2010/main" val="39480636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1618"/>
            <a:ext cx="1996233" cy="688538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36424" y="332656"/>
            <a:ext cx="3424185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/>
              <a:t>O</a:t>
            </a:r>
            <a:r>
              <a:rPr lang="pt-BR" sz="2400" b="1" dirty="0" smtClean="0"/>
              <a:t> Futuro </a:t>
            </a:r>
            <a:r>
              <a:rPr lang="pt-BR" sz="2400" b="1" dirty="0"/>
              <a:t>J</a:t>
            </a:r>
            <a:r>
              <a:rPr lang="pt-BR" sz="2400" b="1" dirty="0" smtClean="0"/>
              <a:t>á é </a:t>
            </a:r>
            <a:r>
              <a:rPr lang="pt-BR" sz="2400" b="1" dirty="0"/>
              <a:t>P</a:t>
            </a:r>
            <a:r>
              <a:rPr lang="pt-BR" sz="2400" b="1" dirty="0" smtClean="0"/>
              <a:t>resente</a:t>
            </a:r>
            <a:endParaRPr lang="pt-BR" sz="2400" b="1" dirty="0"/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4" r="4362"/>
          <a:stretch/>
        </p:blipFill>
        <p:spPr bwMode="auto">
          <a:xfrm>
            <a:off x="1979712" y="1209912"/>
            <a:ext cx="2979684" cy="2579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 descr="Resultado de imagem para serie star trek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82"/>
          <a:stretch/>
        </p:blipFill>
        <p:spPr bwMode="auto">
          <a:xfrm>
            <a:off x="1995478" y="4149080"/>
            <a:ext cx="3730264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86" y="4149080"/>
            <a:ext cx="3463466" cy="2507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400" y="1209912"/>
            <a:ext cx="3286384" cy="252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m relacionada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802"/>
          <a:stretch/>
        </p:blipFill>
        <p:spPr bwMode="auto">
          <a:xfrm>
            <a:off x="4947806" y="1209912"/>
            <a:ext cx="2148069" cy="2579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183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9712" y="0"/>
            <a:ext cx="7164288" cy="1196752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accent3"/>
                </a:solidFill>
              </a:rPr>
              <a:t>Boas vendas se garantem</a:t>
            </a:r>
            <a:br>
              <a:rPr lang="pt-BR" b="1" dirty="0" smtClean="0">
                <a:solidFill>
                  <a:schemeClr val="accent3"/>
                </a:solidFill>
              </a:rPr>
            </a:br>
            <a:r>
              <a:rPr lang="pt-BR" b="1" dirty="0" smtClean="0">
                <a:solidFill>
                  <a:schemeClr val="accent3"/>
                </a:solidFill>
              </a:rPr>
              <a:t>	a partir de boas compras! 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pic>
        <p:nvPicPr>
          <p:cNvPr id="2050" name="Picture 2" descr="Resultado de imagem para clusterizaÃ§Ã£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36"/>
          <a:stretch/>
        </p:blipFill>
        <p:spPr bwMode="auto">
          <a:xfrm>
            <a:off x="1958954" y="2000039"/>
            <a:ext cx="3477142" cy="358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Resultado de imagem para clusterizaÃ§Ã£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74"/>
          <a:stretch/>
        </p:blipFill>
        <p:spPr bwMode="auto">
          <a:xfrm>
            <a:off x="5534835" y="1988840"/>
            <a:ext cx="3573669" cy="358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7111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9712" y="0"/>
            <a:ext cx="7164288" cy="1196752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accent3"/>
                </a:solidFill>
              </a:rPr>
              <a:t>Boas vendas se garantem</a:t>
            </a:r>
            <a:br>
              <a:rPr lang="pt-BR" b="1" dirty="0" smtClean="0">
                <a:solidFill>
                  <a:schemeClr val="accent3"/>
                </a:solidFill>
              </a:rPr>
            </a:br>
            <a:r>
              <a:rPr lang="pt-BR" b="1" dirty="0" smtClean="0">
                <a:solidFill>
                  <a:schemeClr val="accent3"/>
                </a:solidFill>
              </a:rPr>
              <a:t>	a partir de boas compras! 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10" name="Título 1"/>
          <p:cNvSpPr txBox="1">
            <a:spLocks/>
          </p:cNvSpPr>
          <p:nvPr/>
        </p:nvSpPr>
        <p:spPr>
          <a:xfrm>
            <a:off x="2093431" y="1628800"/>
            <a:ext cx="6511017" cy="17281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b="1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EXPANDINDO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pPr algn="r"/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Determinado perfil de cliente que costuma comprar o que?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195736" y="3573016"/>
            <a:ext cx="6511017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Quanto representa este perfil na minha carteira de clientes?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2" name="Título 1"/>
          <p:cNvSpPr txBox="1">
            <a:spLocks/>
          </p:cNvSpPr>
          <p:nvPr/>
        </p:nvSpPr>
        <p:spPr>
          <a:xfrm>
            <a:off x="2348136" y="5085184"/>
            <a:ext cx="6511017" cy="1512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Este tipo de produto está em ascendência ou descendência?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496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79712" y="0"/>
            <a:ext cx="7164288" cy="1196752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 smtClean="0">
                <a:solidFill>
                  <a:schemeClr val="accent3"/>
                </a:solidFill>
              </a:rPr>
              <a:t>Boas vendas se garantem</a:t>
            </a:r>
            <a:br>
              <a:rPr lang="pt-BR" b="1" dirty="0" smtClean="0">
                <a:solidFill>
                  <a:schemeClr val="accent3"/>
                </a:solidFill>
              </a:rPr>
            </a:br>
            <a:r>
              <a:rPr lang="pt-BR" b="1" dirty="0" smtClean="0">
                <a:solidFill>
                  <a:schemeClr val="accent3"/>
                </a:solidFill>
              </a:rPr>
              <a:t>	a partir de boas compras! 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Ideias</a:t>
            </a:r>
            <a:endParaRPr lang="pt-BR" b="1" dirty="0"/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2339752" y="2204864"/>
            <a:ext cx="47911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Walmart-Labs</a:t>
            </a:r>
            <a:r>
              <a:rPr lang="pt-BR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:  </a:t>
            </a:r>
            <a:r>
              <a:rPr lang="pt-B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(</a:t>
            </a:r>
            <a:r>
              <a:rPr lang="pt-BR" sz="2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Social </a:t>
            </a:r>
            <a:r>
              <a:rPr lang="pt-BR" sz="2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Genome</a:t>
            </a:r>
            <a:r>
              <a:rPr lang="pt-BR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rPr>
              <a:t>)</a:t>
            </a:r>
            <a:endParaRPr lang="pt-B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</a:endParaRPr>
          </a:p>
          <a:p>
            <a:endParaRPr lang="pt-BR" sz="2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gency FB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2267744" y="2851195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</a:t>
            </a:r>
            <a:r>
              <a:rPr lang="pt-BR" dirty="0" smtClean="0"/>
              <a:t> </a:t>
            </a:r>
            <a:r>
              <a:rPr lang="pt-BR" dirty="0"/>
              <a:t>empresa </a:t>
            </a:r>
            <a:r>
              <a:rPr lang="pt-BR" dirty="0" smtClean="0"/>
              <a:t>tem </a:t>
            </a:r>
            <a:r>
              <a:rPr lang="pt-BR" dirty="0"/>
              <a:t>se dado bem ao criar ferramentas capazes de interagir e capturar até mesmo nuances do seu público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267744" y="3513006"/>
            <a:ext cx="640871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Através da ferramenta, a empresa chegou até </a:t>
            </a:r>
            <a:r>
              <a:rPr lang="pt-BR" dirty="0"/>
              <a:t>a </a:t>
            </a:r>
            <a:r>
              <a:rPr lang="pt-BR" b="1" i="1" dirty="0"/>
              <a:t>promover um produto para uma</a:t>
            </a:r>
            <a:r>
              <a:rPr lang="pt-BR" dirty="0"/>
              <a:t> </a:t>
            </a:r>
            <a:r>
              <a:rPr lang="pt-BR" b="1" i="1" dirty="0"/>
              <a:t>cliente que postou </a:t>
            </a:r>
            <a:r>
              <a:rPr lang="pt-BR" b="1" i="1" dirty="0" smtClean="0"/>
              <a:t>no </a:t>
            </a:r>
            <a:r>
              <a:rPr lang="pt-BR" b="1" i="1" dirty="0" err="1" smtClean="0"/>
              <a:t>Twitter</a:t>
            </a:r>
            <a:r>
              <a:rPr lang="pt-BR" dirty="0"/>
              <a:t> falando do seu interesse em assistir ao filme Salt, com Angelina Jolie – </a:t>
            </a:r>
            <a:r>
              <a:rPr lang="pt-BR" sz="1600" i="1" dirty="0"/>
              <a:t>e aí o grande lance do sistema foi entender que ela se referia a um filme e não o produto sal (“</a:t>
            </a:r>
            <a:r>
              <a:rPr lang="pt-BR" sz="1600" i="1" dirty="0" err="1"/>
              <a:t>salt</a:t>
            </a:r>
            <a:r>
              <a:rPr lang="pt-BR" sz="1600" i="1" dirty="0"/>
              <a:t>”, em inglês).</a:t>
            </a:r>
          </a:p>
        </p:txBody>
      </p:sp>
    </p:spTree>
    <p:extLst>
      <p:ext uri="{BB962C8B-B14F-4D97-AF65-F5344CB8AC3E}">
        <p14:creationId xmlns:p14="http://schemas.microsoft.com/office/powerpoint/2010/main" val="1987079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Criatividade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pic>
        <p:nvPicPr>
          <p:cNvPr id="2052" name="Picture 4" descr="Resultado de imagem para einstein a imaginaÃ§Ã£o Ã© mais importante que o conheciment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26"/>
          <a:stretch/>
        </p:blipFill>
        <p:spPr bwMode="auto">
          <a:xfrm>
            <a:off x="1959719" y="1916832"/>
            <a:ext cx="7184279" cy="270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48585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763688" y="2060848"/>
            <a:ext cx="7144261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Como identificar clientes com potencial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para aumentar o </a:t>
            </a:r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volume de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compra?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59720" y="44624"/>
            <a:ext cx="7184279" cy="1152128"/>
          </a:xfrm>
        </p:spPr>
        <p:txBody>
          <a:bodyPr>
            <a:noAutofit/>
          </a:bodyPr>
          <a:lstStyle/>
          <a:p>
            <a:pPr algn="l"/>
            <a:r>
              <a:rPr lang="pt-BR" sz="3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Como posso ter mais melhores clientes como meus melhores clientes? </a:t>
            </a:r>
            <a:endParaRPr lang="pt-BR" sz="3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555776" y="4077072"/>
            <a:ext cx="6560534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Qual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é a capacidade máxima de pagamento de cada cliente?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CaixaDeTexto 7"/>
          <p:cNvSpPr txBox="1"/>
          <p:nvPr/>
        </p:nvSpPr>
        <p:spPr>
          <a:xfrm>
            <a:off x="6372200" y="3225119"/>
            <a:ext cx="28083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rPr>
              <a:t>Ticket </a:t>
            </a:r>
            <a:r>
              <a:rPr lang="pt-BR" sz="2400" strike="sngStrike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rPr>
              <a:t>Médio</a:t>
            </a:r>
            <a:r>
              <a:rPr lang="pt-B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rPr>
              <a:t>  Máximo</a:t>
            </a:r>
            <a:endParaRPr lang="pt-BR" sz="2400" dirty="0">
              <a:solidFill>
                <a:schemeClr val="tx2">
                  <a:lumMod val="60000"/>
                  <a:lumOff val="40000"/>
                </a:schemeClr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224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475656" y="1988840"/>
            <a:ext cx="6781073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Por quanto tempo o cliente ainda vai ser lucrativo? 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59720" y="44624"/>
            <a:ext cx="7184279" cy="1152128"/>
          </a:xfrm>
        </p:spPr>
        <p:txBody>
          <a:bodyPr>
            <a:noAutofit/>
          </a:bodyPr>
          <a:lstStyle/>
          <a:p>
            <a:pPr algn="l"/>
            <a:r>
              <a:rPr lang="pt-BR" sz="3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Como posso ter mais melhores clientes como meus melhores clientes? </a:t>
            </a:r>
            <a:endParaRPr lang="pt-BR" sz="3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7744" y="4005064"/>
            <a:ext cx="6632542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Quando o cliente deixará de comprar da minha </a:t>
            </a:r>
          </a:p>
          <a:p>
            <a:pPr algn="r"/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empresa?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2397802" y="4055166"/>
            <a:ext cx="1382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err="1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rPr>
              <a:t>Churn</a:t>
            </a:r>
            <a:r>
              <a:rPr lang="pt-BR" sz="24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Eras Bold ITC" panose="020B0907030504020204" pitchFamily="34" charset="0"/>
              </a:rPr>
              <a:t> - </a:t>
            </a:r>
            <a:endParaRPr lang="pt-BR" sz="2400" dirty="0">
              <a:solidFill>
                <a:schemeClr val="tx2">
                  <a:lumMod val="60000"/>
                  <a:lumOff val="40000"/>
                </a:schemeClr>
              </a:solidFill>
              <a:latin typeface="Eras Bold ITC" panose="020B0907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7202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Ideias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59720" y="44624"/>
            <a:ext cx="7184279" cy="1152128"/>
          </a:xfrm>
        </p:spPr>
        <p:txBody>
          <a:bodyPr>
            <a:noAutofit/>
          </a:bodyPr>
          <a:lstStyle/>
          <a:p>
            <a:pPr algn="l"/>
            <a:r>
              <a:rPr lang="pt-BR" sz="3400" b="1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Como posso ter mais melhores clientes como meus melhores clientes? </a:t>
            </a:r>
            <a:endParaRPr lang="pt-BR" sz="3400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CaixaDeTexto 9"/>
          <p:cNvSpPr txBox="1"/>
          <p:nvPr/>
        </p:nvSpPr>
        <p:spPr>
          <a:xfrm>
            <a:off x="2272922" y="2060848"/>
            <a:ext cx="116410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defRPr>
            </a:lvl1pPr>
          </a:lstStyle>
          <a:p>
            <a:r>
              <a:rPr lang="pt-BR" dirty="0" smtClean="0"/>
              <a:t>Nike: </a:t>
            </a:r>
            <a:endParaRPr lang="pt-BR" dirty="0"/>
          </a:p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267744" y="2814027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 smtClean="0"/>
              <a:t>Criou materiais </a:t>
            </a:r>
            <a:r>
              <a:rPr lang="pt-BR" dirty="0"/>
              <a:t>esportivos </a:t>
            </a:r>
            <a:r>
              <a:rPr lang="pt-BR" dirty="0" smtClean="0"/>
              <a:t>capazes </a:t>
            </a:r>
            <a:r>
              <a:rPr lang="pt-BR" dirty="0"/>
              <a:t>de monitorar a frequência cardíaca, a quantidade de passos, a velocidade durante o “</a:t>
            </a:r>
            <a:r>
              <a:rPr lang="pt-BR" dirty="0" err="1"/>
              <a:t>running</a:t>
            </a:r>
            <a:r>
              <a:rPr lang="pt-BR" dirty="0"/>
              <a:t>” e a distância percorrida dos </a:t>
            </a:r>
            <a:r>
              <a:rPr lang="pt-BR" dirty="0" smtClean="0"/>
              <a:t>atletas.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267744" y="3823880"/>
            <a:ext cx="64087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Além de permitir  postar os relatórios nas redes sociais, com todos esses dados dos clientes em mãos, a empresa pode também </a:t>
            </a:r>
            <a:r>
              <a:rPr lang="pt-BR" b="1" i="1" dirty="0"/>
              <a:t>indicar produtos específicos para cada um deles</a:t>
            </a:r>
            <a:r>
              <a:rPr lang="pt-BR" dirty="0"/>
              <a:t>, criar promoções e mostrar como era possível melhorar o desempenho nas corridas.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451715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Resultado de imagem para mario quintana o que importa Ã© a pergunta cert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24" b="5341"/>
          <a:stretch/>
        </p:blipFill>
        <p:spPr bwMode="auto">
          <a:xfrm>
            <a:off x="1853954" y="2204864"/>
            <a:ext cx="1925958" cy="229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Criatividade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3779912" y="2204864"/>
            <a:ext cx="5364088" cy="228228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779912" y="2414687"/>
            <a:ext cx="567053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AS INDAGAÇÕES</a:t>
            </a:r>
          </a:p>
          <a:p>
            <a:r>
              <a:rPr lang="pt-BR" sz="2800" dirty="0" smtClean="0">
                <a:solidFill>
                  <a:schemeClr val="bg1"/>
                </a:solidFill>
              </a:rPr>
              <a:t>A resposta certa, não importa nada:</a:t>
            </a:r>
          </a:p>
          <a:p>
            <a:r>
              <a:rPr lang="pt-BR" sz="2800" dirty="0" smtClean="0">
                <a:solidFill>
                  <a:schemeClr val="bg1"/>
                </a:solidFill>
              </a:rPr>
              <a:t>o essencial é que as perguntas estejam certas.</a:t>
            </a:r>
            <a:endParaRPr lang="pt-BR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85601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9721" y="1050662"/>
            <a:ext cx="7164288" cy="2376264"/>
          </a:xfrm>
        </p:spPr>
        <p:txBody>
          <a:bodyPr>
            <a:normAutofit/>
          </a:bodyPr>
          <a:lstStyle/>
          <a:p>
            <a:pPr algn="l"/>
            <a:r>
              <a:rPr lang="pt-BR" b="1" dirty="0" smtClean="0">
                <a:solidFill>
                  <a:schemeClr val="accent5"/>
                </a:solidFill>
              </a:rPr>
              <a:t>Como posso direcionar 	campanhas de incentivo? </a:t>
            </a:r>
            <a:endParaRPr lang="pt-BR" b="1" dirty="0">
              <a:solidFill>
                <a:schemeClr val="accent5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2415096" y="3803030"/>
            <a:ext cx="6727079" cy="2578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i="1" dirty="0" smtClean="0">
                <a:solidFill>
                  <a:schemeClr val="accent6">
                    <a:lumMod val="75000"/>
                  </a:schemeClr>
                </a:solidFill>
              </a:rPr>
              <a:t>Como os dados podem me ajudar nisso?</a:t>
            </a:r>
            <a:endParaRPr lang="pt-BR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3395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1676211" y="2060848"/>
            <a:ext cx="4984021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Qual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é o perfil de quem    compra o produto? 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59720" y="44624"/>
            <a:ext cx="7184279" cy="1152128"/>
          </a:xfrm>
        </p:spPr>
        <p:txBody>
          <a:bodyPr>
            <a:noAutofit/>
          </a:bodyPr>
          <a:lstStyle/>
          <a:p>
            <a:pPr algn="l"/>
            <a:r>
              <a:rPr lang="pt-BR" sz="3200" b="1" dirty="0">
                <a:solidFill>
                  <a:schemeClr val="accent5"/>
                </a:solidFill>
              </a:rPr>
              <a:t>Como posso direcionar </a:t>
            </a:r>
            <a:r>
              <a:rPr lang="pt-BR" sz="3200" b="1" dirty="0" smtClean="0">
                <a:solidFill>
                  <a:schemeClr val="accent5"/>
                </a:solidFill>
              </a:rPr>
              <a:t>campanhas </a:t>
            </a:r>
            <a:r>
              <a:rPr lang="pt-BR" sz="3200" b="1" dirty="0">
                <a:solidFill>
                  <a:schemeClr val="accent5"/>
                </a:solidFill>
              </a:rPr>
              <a:t>de incentivo? </a:t>
            </a: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411760" y="3933056"/>
            <a:ext cx="6560534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Qual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são os clientes que possuem um perfil parecido com estes clientes?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664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13"/>
          <a:stretch/>
        </p:blipFill>
        <p:spPr bwMode="auto">
          <a:xfrm>
            <a:off x="5460598" y="3577464"/>
            <a:ext cx="3791922" cy="3307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8" r="2555" b="2625"/>
          <a:stretch/>
        </p:blipFill>
        <p:spPr bwMode="auto">
          <a:xfrm>
            <a:off x="2062084" y="4077072"/>
            <a:ext cx="3590036" cy="2757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/>
          <a:srcRect r="8220"/>
          <a:stretch/>
        </p:blipFill>
        <p:spPr>
          <a:xfrm>
            <a:off x="7025695" y="-42450"/>
            <a:ext cx="2123728" cy="3238144"/>
          </a:xfrm>
          <a:prstGeom prst="rect">
            <a:avLst/>
          </a:prstGeom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326" y="-15766"/>
            <a:ext cx="5307212" cy="3238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20746" y="-27384"/>
            <a:ext cx="1996233" cy="6885384"/>
          </a:xfrm>
          <a:prstGeom prst="rect">
            <a:avLst/>
          </a:prstGeom>
        </p:spPr>
      </p:pic>
      <p:sp>
        <p:nvSpPr>
          <p:cNvPr id="8" name="Retângulo 7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  <a:endParaRPr lang="pt-BR" b="1" dirty="0"/>
          </a:p>
        </p:txBody>
      </p:sp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4333" l="0" r="9931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348880"/>
            <a:ext cx="2260601" cy="233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m 14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2497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23728" y="1772816"/>
            <a:ext cx="7020272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Quais destes clientes 	responderiam a um incentivo? 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59720" y="44624"/>
            <a:ext cx="7184279" cy="1152128"/>
          </a:xfrm>
        </p:spPr>
        <p:txBody>
          <a:bodyPr>
            <a:noAutofit/>
          </a:bodyPr>
          <a:lstStyle/>
          <a:p>
            <a:pPr algn="l"/>
            <a:r>
              <a:rPr lang="pt-BR" sz="3200" b="1" dirty="0">
                <a:solidFill>
                  <a:schemeClr val="accent5"/>
                </a:solidFill>
              </a:rPr>
              <a:t>Como posso direcionar </a:t>
            </a:r>
            <a:r>
              <a:rPr lang="pt-BR" sz="3200" b="1" dirty="0" smtClean="0">
                <a:solidFill>
                  <a:schemeClr val="accent5"/>
                </a:solidFill>
              </a:rPr>
              <a:t>campanhas </a:t>
            </a:r>
            <a:r>
              <a:rPr lang="pt-BR" sz="3200" b="1" dirty="0">
                <a:solidFill>
                  <a:schemeClr val="accent5"/>
                </a:solidFill>
              </a:rPr>
              <a:t>de incentivo?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175854" y="3429000"/>
            <a:ext cx="69195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 smtClean="0"/>
              <a:t>2500 clientes compram o produto </a:t>
            </a:r>
            <a:r>
              <a:rPr lang="pt-BR" sz="2400" b="1" dirty="0" smtClean="0"/>
              <a:t>A</a:t>
            </a:r>
            <a:r>
              <a:rPr lang="pt-BR" sz="2400" dirty="0" smtClean="0"/>
              <a:t> de um fabricante.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215762" y="3971338"/>
            <a:ext cx="66967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O fabricante conseguiu produzir um novo produto </a:t>
            </a:r>
            <a:r>
              <a:rPr lang="pt-BR" sz="2400" b="1" dirty="0" smtClean="0"/>
              <a:t>B</a:t>
            </a:r>
            <a:r>
              <a:rPr lang="pt-BR" sz="2400" dirty="0" smtClean="0"/>
              <a:t>, similar ao produto </a:t>
            </a:r>
            <a:r>
              <a:rPr lang="pt-BR" sz="2400" b="1" dirty="0" smtClean="0"/>
              <a:t>A</a:t>
            </a:r>
            <a:r>
              <a:rPr lang="pt-BR" sz="2400" dirty="0" smtClean="0"/>
              <a:t>, porém com custos 30% inferiores.</a:t>
            </a:r>
            <a:endParaRPr lang="pt-BR" sz="24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2151024" y="5157192"/>
            <a:ext cx="67614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Vendendo o produto </a:t>
            </a:r>
            <a:r>
              <a:rPr lang="pt-BR" sz="2400" b="1" dirty="0" smtClean="0"/>
              <a:t>B</a:t>
            </a:r>
            <a:r>
              <a:rPr lang="pt-BR" sz="2400" dirty="0" smtClean="0"/>
              <a:t> apenas 10% mais barato que o produto </a:t>
            </a:r>
            <a:r>
              <a:rPr lang="pt-BR" sz="2400" b="1" dirty="0" smtClean="0"/>
              <a:t>A -</a:t>
            </a:r>
            <a:r>
              <a:rPr lang="pt-BR" sz="2400" dirty="0" smtClean="0"/>
              <a:t> dado um incentivo inicial - quais seriam as chances do cliente substituir o uso do produto </a:t>
            </a:r>
            <a:r>
              <a:rPr lang="pt-BR" sz="2400" b="1" dirty="0" smtClean="0"/>
              <a:t>A</a:t>
            </a:r>
            <a:r>
              <a:rPr lang="pt-BR" sz="2400" dirty="0" smtClean="0"/>
              <a:t> pelo produto </a:t>
            </a:r>
            <a:r>
              <a:rPr lang="pt-BR" sz="2400" b="1" dirty="0" smtClean="0"/>
              <a:t>B</a:t>
            </a:r>
            <a:r>
              <a:rPr lang="pt-BR" sz="2400" dirty="0" smtClean="0"/>
              <a:t>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44824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59720" y="44624"/>
            <a:ext cx="7184279" cy="1152128"/>
          </a:xfrm>
        </p:spPr>
        <p:txBody>
          <a:bodyPr>
            <a:noAutofit/>
          </a:bodyPr>
          <a:lstStyle/>
          <a:p>
            <a:pPr algn="l"/>
            <a:r>
              <a:rPr lang="pt-BR" sz="3200" b="1" dirty="0">
                <a:solidFill>
                  <a:schemeClr val="accent5"/>
                </a:solidFill>
              </a:rPr>
              <a:t>Como posso direcionar </a:t>
            </a:r>
            <a:r>
              <a:rPr lang="pt-BR" sz="3200" b="1" dirty="0" smtClean="0">
                <a:solidFill>
                  <a:schemeClr val="accent5"/>
                </a:solidFill>
              </a:rPr>
              <a:t>campanhas </a:t>
            </a:r>
            <a:r>
              <a:rPr lang="pt-BR" sz="3200" b="1" dirty="0">
                <a:solidFill>
                  <a:schemeClr val="accent5"/>
                </a:solidFill>
              </a:rPr>
              <a:t>de incentivo? </a:t>
            </a:r>
          </a:p>
        </p:txBody>
      </p:sp>
      <p:sp>
        <p:nvSpPr>
          <p:cNvPr id="30" name="Título 1"/>
          <p:cNvSpPr txBox="1">
            <a:spLocks/>
          </p:cNvSpPr>
          <p:nvPr/>
        </p:nvSpPr>
        <p:spPr>
          <a:xfrm>
            <a:off x="2212257" y="2780928"/>
            <a:ext cx="7184279" cy="1973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3200" dirty="0" smtClean="0">
                <a:solidFill>
                  <a:schemeClr val="accent6">
                    <a:lumMod val="75000"/>
                  </a:schemeClr>
                </a:solidFill>
              </a:rPr>
              <a:t>-Direcionamento 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de campanhas </a:t>
            </a:r>
            <a:r>
              <a:rPr lang="pt-BR" sz="3200" dirty="0" smtClean="0">
                <a:solidFill>
                  <a:schemeClr val="accent6">
                    <a:lumMod val="75000"/>
                  </a:schemeClr>
                </a:solidFill>
              </a:rPr>
              <a:t>de </a:t>
            </a:r>
          </a:p>
          <a:p>
            <a:pPr algn="l"/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pt-BR" sz="3200" dirty="0" smtClean="0">
                <a:solidFill>
                  <a:schemeClr val="accent6">
                    <a:lumMod val="75000"/>
                  </a:schemeClr>
                </a:solidFill>
              </a:rPr>
              <a:t> retenção/prospecção 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de </a:t>
            </a:r>
            <a:r>
              <a:rPr lang="pt-BR" sz="3200" dirty="0" smtClean="0">
                <a:solidFill>
                  <a:schemeClr val="accent6">
                    <a:lumMod val="75000"/>
                  </a:schemeClr>
                </a:solidFill>
              </a:rPr>
              <a:t>clientes.</a:t>
            </a:r>
          </a:p>
          <a:p>
            <a:pPr algn="l"/>
            <a:r>
              <a:rPr lang="pt-BR" sz="3200" dirty="0" smtClean="0">
                <a:solidFill>
                  <a:schemeClr val="accent6">
                    <a:lumMod val="75000"/>
                  </a:schemeClr>
                </a:solidFill>
              </a:rPr>
              <a:t>-Eliminar </a:t>
            </a:r>
            <a:r>
              <a:rPr lang="pt-BR" sz="3200" dirty="0">
                <a:solidFill>
                  <a:schemeClr val="accent6">
                    <a:lumMod val="75000"/>
                  </a:schemeClr>
                </a:solidFill>
              </a:rPr>
              <a:t>os falso/positivos.</a:t>
            </a:r>
          </a:p>
        </p:txBody>
      </p:sp>
      <p:sp>
        <p:nvSpPr>
          <p:cNvPr id="31" name="Título 1"/>
          <p:cNvSpPr txBox="1">
            <a:spLocks/>
          </p:cNvSpPr>
          <p:nvPr/>
        </p:nvSpPr>
        <p:spPr>
          <a:xfrm>
            <a:off x="1331640" y="2175353"/>
            <a:ext cx="7184279" cy="10376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500" dirty="0">
                <a:solidFill>
                  <a:schemeClr val="accent6">
                    <a:lumMod val="75000"/>
                  </a:schemeClr>
                </a:solidFill>
              </a:rPr>
              <a:t>Utilização de </a:t>
            </a:r>
            <a:r>
              <a:rPr lang="pt-BR" sz="3500" b="1" i="1" dirty="0">
                <a:solidFill>
                  <a:schemeClr val="accent6">
                    <a:lumMod val="75000"/>
                  </a:schemeClr>
                </a:solidFill>
              </a:rPr>
              <a:t>Valor </a:t>
            </a:r>
            <a:r>
              <a:rPr lang="pt-BR" sz="3500" b="1" i="1" dirty="0" smtClean="0">
                <a:solidFill>
                  <a:schemeClr val="accent6">
                    <a:lumMod val="75000"/>
                  </a:schemeClr>
                </a:solidFill>
              </a:rPr>
              <a:t>Esperado: </a:t>
            </a:r>
          </a:p>
        </p:txBody>
      </p:sp>
    </p:spTree>
    <p:extLst>
      <p:ext uri="{BB962C8B-B14F-4D97-AF65-F5344CB8AC3E}">
        <p14:creationId xmlns:p14="http://schemas.microsoft.com/office/powerpoint/2010/main" val="816550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016401" y="1340768"/>
            <a:ext cx="7034581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pt-BR" sz="2600" dirty="0" smtClean="0">
                <a:solidFill>
                  <a:schemeClr val="accent6">
                    <a:lumMod val="75000"/>
                  </a:schemeClr>
                </a:solidFill>
              </a:rPr>
              <a:t>Quais destes clientes responderiam a um incentivo? </a:t>
            </a:r>
            <a:endParaRPr lang="pt-BR" sz="2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59720" y="44624"/>
            <a:ext cx="7184279" cy="1152128"/>
          </a:xfrm>
        </p:spPr>
        <p:txBody>
          <a:bodyPr>
            <a:noAutofit/>
          </a:bodyPr>
          <a:lstStyle/>
          <a:p>
            <a:pPr algn="l"/>
            <a:r>
              <a:rPr lang="pt-BR" sz="3200" b="1" dirty="0">
                <a:solidFill>
                  <a:schemeClr val="accent5"/>
                </a:solidFill>
              </a:rPr>
              <a:t>Como posso direcionar </a:t>
            </a:r>
            <a:r>
              <a:rPr lang="pt-BR" sz="3200" b="1" dirty="0" smtClean="0">
                <a:solidFill>
                  <a:schemeClr val="accent5"/>
                </a:solidFill>
              </a:rPr>
              <a:t>campanhas </a:t>
            </a:r>
            <a:r>
              <a:rPr lang="pt-BR" sz="3200" b="1" dirty="0">
                <a:solidFill>
                  <a:schemeClr val="accent5"/>
                </a:solidFill>
              </a:rPr>
              <a:t>de incentivo? 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123728" y="2473732"/>
            <a:ext cx="2346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Total</a:t>
            </a:r>
            <a:r>
              <a:rPr lang="pt-BR" dirty="0" smtClean="0"/>
              <a:t>:   2500 clientes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123728" y="3070701"/>
            <a:ext cx="3449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Incentivo Novo Produto:  R$ 30,00 </a:t>
            </a:r>
            <a:endParaRPr lang="pt-BR" dirty="0"/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7334294" y="2636912"/>
            <a:ext cx="152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chemeClr val="accent1"/>
                </a:solidFill>
              </a:rPr>
              <a:t>R$   75.000,00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5652120" y="2633703"/>
            <a:ext cx="1584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Investimento</a:t>
            </a:r>
            <a:endParaRPr lang="pt-BR" sz="2000" b="1" dirty="0"/>
          </a:p>
        </p:txBody>
      </p:sp>
      <p:grpSp>
        <p:nvGrpSpPr>
          <p:cNvPr id="11" name="Grupo 10"/>
          <p:cNvGrpSpPr/>
          <p:nvPr/>
        </p:nvGrpSpPr>
        <p:grpSpPr>
          <a:xfrm>
            <a:off x="5569222" y="4581128"/>
            <a:ext cx="2963218" cy="1714256"/>
            <a:chOff x="5533691" y="4379040"/>
            <a:chExt cx="2963218" cy="1714256"/>
          </a:xfrm>
        </p:grpSpPr>
        <p:sp>
          <p:nvSpPr>
            <p:cNvPr id="2" name="Retângulo 1"/>
            <p:cNvSpPr/>
            <p:nvPr/>
          </p:nvSpPr>
          <p:spPr>
            <a:xfrm>
              <a:off x="5918414" y="4806139"/>
              <a:ext cx="1205223" cy="59793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1230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0" name="Retângulo 9"/>
            <p:cNvSpPr/>
            <p:nvPr/>
          </p:nvSpPr>
          <p:spPr>
            <a:xfrm>
              <a:off x="7198964" y="4806139"/>
              <a:ext cx="1205223" cy="59793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89</a:t>
              </a:r>
              <a:endParaRPr lang="pt-BR" dirty="0"/>
            </a:p>
          </p:txBody>
        </p:sp>
        <p:sp>
          <p:nvSpPr>
            <p:cNvPr id="12" name="Retângulo 11"/>
            <p:cNvSpPr/>
            <p:nvPr/>
          </p:nvSpPr>
          <p:spPr>
            <a:xfrm>
              <a:off x="5918414" y="5489497"/>
              <a:ext cx="1205223" cy="597939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 smtClean="0"/>
                <a:t>72</a:t>
              </a:r>
              <a:endParaRPr lang="pt-BR" dirty="0"/>
            </a:p>
          </p:txBody>
        </p:sp>
        <p:sp>
          <p:nvSpPr>
            <p:cNvPr id="13" name="Retângulo 12"/>
            <p:cNvSpPr/>
            <p:nvPr/>
          </p:nvSpPr>
          <p:spPr>
            <a:xfrm>
              <a:off x="7198964" y="5489497"/>
              <a:ext cx="1205223" cy="597939"/>
            </a:xfrm>
            <a:prstGeom prst="rect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 smtClean="0">
                  <a:solidFill>
                    <a:schemeClr val="tx1"/>
                  </a:solidFill>
                </a:rPr>
                <a:t>1109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5533691" y="4811999"/>
              <a:ext cx="301306" cy="5979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S</a:t>
              </a:r>
              <a:endParaRPr lang="pt-BR" b="1" dirty="0"/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5533691" y="5495357"/>
              <a:ext cx="301306" cy="59793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N</a:t>
              </a:r>
              <a:endParaRPr lang="pt-BR" b="1" dirty="0"/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5910323" y="4379040"/>
              <a:ext cx="1205223" cy="2989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s</a:t>
              </a:r>
              <a:endParaRPr lang="pt-BR" b="1" dirty="0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7190873" y="4379040"/>
              <a:ext cx="1205223" cy="29896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 smtClean="0"/>
                <a:t>n</a:t>
              </a:r>
              <a:endParaRPr lang="pt-BR" b="1" dirty="0"/>
            </a:p>
          </p:txBody>
        </p:sp>
        <p:sp>
          <p:nvSpPr>
            <p:cNvPr id="20" name="Seta para a esquerda e para a direita 19"/>
            <p:cNvSpPr/>
            <p:nvPr/>
          </p:nvSpPr>
          <p:spPr>
            <a:xfrm rot="2655835">
              <a:off x="6881230" y="5381348"/>
              <a:ext cx="576064" cy="144016"/>
            </a:xfrm>
            <a:prstGeom prst="left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/>
            <p:cNvSpPr txBox="1"/>
            <p:nvPr/>
          </p:nvSpPr>
          <p:spPr>
            <a:xfrm>
              <a:off x="7956376" y="4777407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3,5%</a:t>
              </a:r>
              <a:endParaRPr lang="pt-BR" sz="1400" dirty="0"/>
            </a:p>
          </p:txBody>
        </p:sp>
        <p:sp>
          <p:nvSpPr>
            <p:cNvPr id="22" name="CaixaDeTexto 21"/>
            <p:cNvSpPr txBox="1"/>
            <p:nvPr/>
          </p:nvSpPr>
          <p:spPr>
            <a:xfrm>
              <a:off x="5868144" y="5785519"/>
              <a:ext cx="5405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 smtClean="0"/>
                <a:t>2,8%</a:t>
              </a:r>
              <a:endParaRPr lang="pt-BR" sz="1400" dirty="0"/>
            </a:p>
          </p:txBody>
        </p:sp>
      </p:grpSp>
      <p:sp>
        <p:nvSpPr>
          <p:cNvPr id="23" name="CaixaDeTexto 22"/>
          <p:cNvSpPr txBox="1"/>
          <p:nvPr/>
        </p:nvSpPr>
        <p:spPr>
          <a:xfrm>
            <a:off x="2237399" y="4359588"/>
            <a:ext cx="1414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b="1" dirty="0" smtClean="0">
                <a:solidFill>
                  <a:schemeClr val="accent1"/>
                </a:solidFill>
              </a:rPr>
              <a:t>R$ 39.570,00</a:t>
            </a:r>
            <a:endParaRPr lang="pt-BR" b="1" dirty="0">
              <a:solidFill>
                <a:schemeClr val="accent1"/>
              </a:solidFill>
            </a:endParaRPr>
          </a:p>
        </p:txBody>
      </p:sp>
      <p:sp>
        <p:nvSpPr>
          <p:cNvPr id="24" name="CaixaDeTexto 23"/>
          <p:cNvSpPr txBox="1"/>
          <p:nvPr/>
        </p:nvSpPr>
        <p:spPr>
          <a:xfrm>
            <a:off x="2206005" y="4005064"/>
            <a:ext cx="15847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sz="2000" b="1" dirty="0" smtClean="0"/>
              <a:t>Investimento</a:t>
            </a:r>
            <a:endParaRPr lang="pt-BR" sz="2000" b="1" dirty="0"/>
          </a:p>
        </p:txBody>
      </p:sp>
      <p:sp>
        <p:nvSpPr>
          <p:cNvPr id="25" name="CaixaDeTexto 24"/>
          <p:cNvSpPr txBox="1"/>
          <p:nvPr/>
        </p:nvSpPr>
        <p:spPr>
          <a:xfrm>
            <a:off x="7335770" y="3109904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R$ -35.940,00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6" name="CaixaDeTexto 25"/>
          <p:cNvSpPr txBox="1"/>
          <p:nvPr/>
        </p:nvSpPr>
        <p:spPr>
          <a:xfrm>
            <a:off x="3655474" y="50654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FF0000"/>
                </a:solidFill>
              </a:rPr>
              <a:t>R$ - 2.670,00</a:t>
            </a:r>
            <a:endParaRPr lang="pt-BR" b="1" dirty="0">
              <a:solidFill>
                <a:srgbClr val="FF0000"/>
              </a:solidFill>
            </a:endParaRPr>
          </a:p>
        </p:txBody>
      </p:sp>
      <p:sp>
        <p:nvSpPr>
          <p:cNvPr id="27" name="CaixaDeTexto 26"/>
          <p:cNvSpPr txBox="1"/>
          <p:nvPr/>
        </p:nvSpPr>
        <p:spPr>
          <a:xfrm>
            <a:off x="2213879" y="5013176"/>
            <a:ext cx="101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Perdido</a:t>
            </a:r>
            <a:endParaRPr lang="pt-BR" sz="2000" b="1" dirty="0"/>
          </a:p>
        </p:txBody>
      </p:sp>
      <p:sp>
        <p:nvSpPr>
          <p:cNvPr id="28" name="CaixaDeTexto 27"/>
          <p:cNvSpPr txBox="1"/>
          <p:nvPr/>
        </p:nvSpPr>
        <p:spPr>
          <a:xfrm>
            <a:off x="6229660" y="3100898"/>
            <a:ext cx="1010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Perdido</a:t>
            </a:r>
            <a:endParaRPr lang="pt-BR" sz="2000" b="1" dirty="0"/>
          </a:p>
        </p:txBody>
      </p:sp>
      <p:sp>
        <p:nvSpPr>
          <p:cNvPr id="29" name="CaixaDeTexto 28"/>
          <p:cNvSpPr txBox="1"/>
          <p:nvPr/>
        </p:nvSpPr>
        <p:spPr>
          <a:xfrm>
            <a:off x="6151147" y="4211796"/>
            <a:ext cx="2015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Matriz de Confusão</a:t>
            </a:r>
            <a:endParaRPr lang="pt-BR" dirty="0"/>
          </a:p>
        </p:txBody>
      </p:sp>
      <p:sp>
        <p:nvSpPr>
          <p:cNvPr id="34" name="CaixaDeTexto 33"/>
          <p:cNvSpPr txBox="1"/>
          <p:nvPr/>
        </p:nvSpPr>
        <p:spPr>
          <a:xfrm>
            <a:off x="3596942" y="569666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solidFill>
                  <a:srgbClr val="00B050"/>
                </a:solidFill>
              </a:rPr>
              <a:t>R$    2.160,00</a:t>
            </a:r>
            <a:endParaRPr lang="pt-BR" b="1" dirty="0">
              <a:solidFill>
                <a:srgbClr val="00B050"/>
              </a:solidFill>
            </a:endParaRPr>
          </a:p>
        </p:txBody>
      </p:sp>
      <p:sp>
        <p:nvSpPr>
          <p:cNvPr id="35" name="CaixaDeTexto 34"/>
          <p:cNvSpPr txBox="1"/>
          <p:nvPr/>
        </p:nvSpPr>
        <p:spPr>
          <a:xfrm>
            <a:off x="2195736" y="5385410"/>
            <a:ext cx="12479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/>
              <a:t>Deixou </a:t>
            </a:r>
          </a:p>
          <a:p>
            <a:r>
              <a:rPr lang="pt-BR" sz="2000" b="1" dirty="0" smtClean="0"/>
              <a:t>de ganhar</a:t>
            </a:r>
            <a:endParaRPr lang="pt-BR" sz="2000" b="1" dirty="0"/>
          </a:p>
        </p:txBody>
      </p:sp>
      <p:sp>
        <p:nvSpPr>
          <p:cNvPr id="37" name="CaixaDeTexto 36"/>
          <p:cNvSpPr txBox="1"/>
          <p:nvPr/>
        </p:nvSpPr>
        <p:spPr>
          <a:xfrm>
            <a:off x="3779912" y="400506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pt-BR" dirty="0" smtClean="0"/>
              <a:t>(1319)</a:t>
            </a:r>
            <a:endParaRPr lang="pt-BR" dirty="0"/>
          </a:p>
        </p:txBody>
      </p:sp>
      <p:sp>
        <p:nvSpPr>
          <p:cNvPr id="38" name="CaixaDeTexto 37"/>
          <p:cNvSpPr txBox="1"/>
          <p:nvPr/>
        </p:nvSpPr>
        <p:spPr>
          <a:xfrm>
            <a:off x="6876256" y="3563724"/>
            <a:ext cx="14058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400" b="1"/>
            </a:lvl1pPr>
          </a:lstStyle>
          <a:p>
            <a:r>
              <a:rPr lang="pt-BR" sz="2800" dirty="0"/>
              <a:t>ROI</a:t>
            </a:r>
            <a:r>
              <a:rPr lang="pt-BR" dirty="0"/>
              <a:t>: </a:t>
            </a:r>
            <a:r>
              <a:rPr lang="pt-BR" b="0" dirty="0"/>
              <a:t>52%</a:t>
            </a:r>
          </a:p>
        </p:txBody>
      </p:sp>
      <p:sp>
        <p:nvSpPr>
          <p:cNvPr id="39" name="CaixaDeTexto 38"/>
          <p:cNvSpPr txBox="1"/>
          <p:nvPr/>
        </p:nvSpPr>
        <p:spPr>
          <a:xfrm>
            <a:off x="2916058" y="6165304"/>
            <a:ext cx="14026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ROI</a:t>
            </a:r>
            <a:r>
              <a:rPr lang="pt-BR" sz="2400" dirty="0" smtClean="0"/>
              <a:t>: 87%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883220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8" grpId="0"/>
      <p:bldP spid="19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4" grpId="0"/>
      <p:bldP spid="35" grpId="0"/>
      <p:bldP spid="37" grpId="0"/>
      <p:bldP spid="38" grpId="0"/>
      <p:bldP spid="3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Criatividade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979712" y="2283073"/>
            <a:ext cx="7164288" cy="2282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3779912" y="2492896"/>
            <a:ext cx="518457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</a:rPr>
              <a:t>Estatísticos:</a:t>
            </a:r>
          </a:p>
          <a:p>
            <a:r>
              <a:rPr lang="pt-BR" sz="2800" dirty="0">
                <a:solidFill>
                  <a:schemeClr val="bg1"/>
                </a:solidFill>
              </a:rPr>
              <a:t>Torture os seus dados por um tempo suficiente e eles contarão tudo</a:t>
            </a:r>
            <a:r>
              <a:rPr lang="pt-BR" sz="2800" dirty="0" smtClean="0">
                <a:solidFill>
                  <a:schemeClr val="bg1"/>
                </a:solidFill>
              </a:rPr>
              <a:t>!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2339752" y="2330735"/>
            <a:ext cx="12961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3800" b="1" dirty="0" smtClean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030129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7664" y="1050662"/>
            <a:ext cx="7164288" cy="2376264"/>
          </a:xfrm>
        </p:spPr>
        <p:txBody>
          <a:bodyPr>
            <a:normAutofit/>
          </a:bodyPr>
          <a:lstStyle/>
          <a:p>
            <a:pPr algn="r"/>
            <a:r>
              <a:rPr lang="pt-BR" b="1" dirty="0" smtClean="0">
                <a:solidFill>
                  <a:schemeClr val="accent5"/>
                </a:solidFill>
              </a:rPr>
              <a:t>Como posso reduzir o risco	 </a:t>
            </a:r>
            <a:br>
              <a:rPr lang="pt-BR" b="1" dirty="0" smtClean="0">
                <a:solidFill>
                  <a:schemeClr val="accent5"/>
                </a:solidFill>
              </a:rPr>
            </a:br>
            <a:r>
              <a:rPr lang="pt-BR" b="1" dirty="0" smtClean="0">
                <a:solidFill>
                  <a:schemeClr val="accent5"/>
                </a:solidFill>
              </a:rPr>
              <a:t>na concessão de crédito? </a:t>
            </a:r>
            <a:endParaRPr lang="pt-BR" b="1" dirty="0">
              <a:solidFill>
                <a:schemeClr val="accent5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8" name="Título 1"/>
          <p:cNvSpPr txBox="1">
            <a:spLocks/>
          </p:cNvSpPr>
          <p:nvPr/>
        </p:nvSpPr>
        <p:spPr>
          <a:xfrm>
            <a:off x="2415096" y="3803030"/>
            <a:ext cx="6727079" cy="25782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i="1" dirty="0" smtClean="0">
                <a:solidFill>
                  <a:schemeClr val="accent6">
                    <a:lumMod val="75000"/>
                  </a:schemeClr>
                </a:solidFill>
              </a:rPr>
              <a:t>Como os dados podem me ajudar nisso?</a:t>
            </a:r>
            <a:endParaRPr lang="pt-BR" i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599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195736" y="2780928"/>
            <a:ext cx="6588224" cy="1296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Qual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é o perfil dos inadimplentes? 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59720" y="44624"/>
            <a:ext cx="7184279" cy="1152128"/>
          </a:xfrm>
        </p:spPr>
        <p:txBody>
          <a:bodyPr>
            <a:noAutofit/>
          </a:bodyPr>
          <a:lstStyle/>
          <a:p>
            <a:pPr algn="l"/>
            <a:r>
              <a:rPr lang="pt-BR" sz="3200" b="1" dirty="0">
                <a:solidFill>
                  <a:schemeClr val="accent5"/>
                </a:solidFill>
              </a:rPr>
              <a:t>Como posso reduzir o risco	 </a:t>
            </a:r>
            <a:r>
              <a:rPr lang="pt-BR" sz="3200" b="1" dirty="0" smtClean="0">
                <a:solidFill>
                  <a:schemeClr val="accent5"/>
                </a:solidFill>
              </a:rPr>
              <a:t>na </a:t>
            </a:r>
            <a:r>
              <a:rPr lang="pt-BR" sz="3200" b="1" dirty="0">
                <a:solidFill>
                  <a:schemeClr val="accent5"/>
                </a:solidFill>
              </a:rPr>
              <a:t>concessão de crédito? </a:t>
            </a:r>
          </a:p>
        </p:txBody>
      </p:sp>
    </p:spTree>
    <p:extLst>
      <p:ext uri="{BB962C8B-B14F-4D97-AF65-F5344CB8AC3E}">
        <p14:creationId xmlns:p14="http://schemas.microsoft.com/office/powerpoint/2010/main" val="37363889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Data Science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9" name="Título 1"/>
          <p:cNvSpPr>
            <a:spLocks noGrp="1"/>
          </p:cNvSpPr>
          <p:nvPr>
            <p:ph type="title"/>
          </p:nvPr>
        </p:nvSpPr>
        <p:spPr>
          <a:xfrm>
            <a:off x="1959720" y="44624"/>
            <a:ext cx="7184279" cy="1152128"/>
          </a:xfrm>
        </p:spPr>
        <p:txBody>
          <a:bodyPr>
            <a:noAutofit/>
          </a:bodyPr>
          <a:lstStyle/>
          <a:p>
            <a:pPr algn="l"/>
            <a:r>
              <a:rPr lang="pt-BR" sz="3200" b="1" dirty="0">
                <a:solidFill>
                  <a:schemeClr val="accent5"/>
                </a:solidFill>
              </a:rPr>
              <a:t>Como posso reduzir o risco	 na concessão de crédito? </a:t>
            </a:r>
            <a:r>
              <a:rPr lang="pt-BR" sz="3200" b="1" dirty="0" smtClean="0">
                <a:solidFill>
                  <a:schemeClr val="accent5"/>
                </a:solidFill>
              </a:rPr>
              <a:t> </a:t>
            </a:r>
            <a:endParaRPr lang="pt-BR" sz="3200" b="1" dirty="0">
              <a:solidFill>
                <a:schemeClr val="accent5"/>
              </a:solidFill>
            </a:endParaRPr>
          </a:p>
        </p:txBody>
      </p:sp>
      <p:sp>
        <p:nvSpPr>
          <p:cNvPr id="11" name="Título 1"/>
          <p:cNvSpPr txBox="1">
            <a:spLocks/>
          </p:cNvSpPr>
          <p:nvPr/>
        </p:nvSpPr>
        <p:spPr>
          <a:xfrm>
            <a:off x="2266315" y="1916832"/>
            <a:ext cx="6560534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Qual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a probabilidade de um cliente se tornar inadimplente em uma compra?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339752" y="4077072"/>
            <a:ext cx="6560534" cy="15841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sz="3600" dirty="0">
                <a:solidFill>
                  <a:schemeClr val="accent6">
                    <a:lumMod val="75000"/>
                  </a:schemeClr>
                </a:solidFill>
              </a:rPr>
              <a:t>Qual </a:t>
            </a:r>
            <a:r>
              <a:rPr lang="pt-BR" sz="3600" dirty="0" smtClean="0">
                <a:solidFill>
                  <a:schemeClr val="accent6">
                    <a:lumMod val="75000"/>
                  </a:schemeClr>
                </a:solidFill>
              </a:rPr>
              <a:t>a probabilidade de um cliente se tornar inadimplente ao comprar determinado produto?</a:t>
            </a:r>
            <a:endParaRPr lang="pt-BR" sz="36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030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Criatividade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1979712" y="2283073"/>
            <a:ext cx="7164288" cy="22822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/>
          <p:cNvSpPr txBox="1"/>
          <p:nvPr/>
        </p:nvSpPr>
        <p:spPr>
          <a:xfrm>
            <a:off x="4139952" y="2492896"/>
            <a:ext cx="496855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 smtClean="0">
                <a:solidFill>
                  <a:schemeClr val="bg1"/>
                </a:solidFill>
              </a:rPr>
              <a:t>A </a:t>
            </a:r>
            <a:r>
              <a:rPr lang="pt-BR" sz="2000" b="1" dirty="0">
                <a:solidFill>
                  <a:schemeClr val="bg1"/>
                </a:solidFill>
              </a:rPr>
              <a:t>primeira regra de qualquer tecnologia utilizada nos negócios é que a automação aplicada a uma operação eficiente aumentará a eficiência. A segunda é que a automação aplicada a uma operação ineficiente aumentará a ineficiência</a:t>
            </a:r>
            <a:r>
              <a:rPr lang="pt-BR" sz="2000" b="1" dirty="0" smtClean="0">
                <a:solidFill>
                  <a:schemeClr val="bg1"/>
                </a:solidFill>
              </a:rPr>
              <a:t>.</a:t>
            </a:r>
            <a:endParaRPr lang="pt-BR" sz="20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Resultado de imagem para bill gates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082" y="2391860"/>
            <a:ext cx="1997318" cy="207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819248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51720" y="2430016"/>
            <a:ext cx="7020272" cy="1143000"/>
          </a:xfrm>
        </p:spPr>
        <p:txBody>
          <a:bodyPr>
            <a:noAutofit/>
          </a:bodyPr>
          <a:lstStyle/>
          <a:p>
            <a:pPr algn="l"/>
            <a:r>
              <a:rPr lang="pt-BR" sz="2800" b="1" dirty="0" err="1" smtClean="0">
                <a:solidFill>
                  <a:srgbClr val="0070C0"/>
                </a:solidFill>
              </a:rPr>
              <a:t>Micro-Momentos</a:t>
            </a:r>
            <a:r>
              <a:rPr lang="pt-BR" sz="2800" b="1" dirty="0" smtClean="0">
                <a:solidFill>
                  <a:srgbClr val="0070C0"/>
                </a:solidFill>
              </a:rPr>
              <a:t>:</a:t>
            </a:r>
            <a:r>
              <a:rPr lang="pt-BR" sz="2800" dirty="0" smtClean="0">
                <a:solidFill>
                  <a:srgbClr val="0070C0"/>
                </a:solidFill>
              </a:rPr>
              <a:t/>
            </a:r>
            <a:br>
              <a:rPr lang="pt-BR" sz="2800" dirty="0" smtClean="0">
                <a:solidFill>
                  <a:srgbClr val="0070C0"/>
                </a:solidFill>
              </a:rPr>
            </a:br>
            <a:r>
              <a:rPr lang="pt-BR" sz="2800" dirty="0" smtClean="0">
                <a:solidFill>
                  <a:srgbClr val="0070C0"/>
                </a:solidFill>
              </a:rPr>
              <a:t>- Seus dados, nossos dados - As pessoas e 				     seus micro momentos.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Automação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044729" y="0"/>
            <a:ext cx="7099271" cy="1090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/>
              <a:t>Colocando em prática</a:t>
            </a:r>
          </a:p>
        </p:txBody>
      </p:sp>
    </p:spTree>
    <p:extLst>
      <p:ext uri="{BB962C8B-B14F-4D97-AF65-F5344CB8AC3E}">
        <p14:creationId xmlns:p14="http://schemas.microsoft.com/office/powerpoint/2010/main" val="4614539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Automação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044729" y="0"/>
            <a:ext cx="7099271" cy="1090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/>
              <a:t>Colocando em prática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2195736" y="1151454"/>
            <a:ext cx="883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defRPr>
            </a:lvl1pPr>
          </a:lstStyle>
          <a:p>
            <a:r>
              <a:rPr lang="pt-BR" dirty="0" smtClean="0"/>
              <a:t>MIT: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195736" y="1674674"/>
            <a:ext cx="64087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	O </a:t>
            </a:r>
            <a:r>
              <a:rPr lang="en-US" dirty="0"/>
              <a:t>Massachusetts Institute of </a:t>
            </a:r>
            <a:r>
              <a:rPr lang="en-US" dirty="0" smtClean="0"/>
              <a:t>Technology, </a:t>
            </a:r>
            <a:r>
              <a:rPr lang="pt-BR" dirty="0"/>
              <a:t>fez recentemente uma </a:t>
            </a:r>
            <a:r>
              <a:rPr lang="pt-BR" b="1" dirty="0" smtClean="0">
                <a:solidFill>
                  <a:srgbClr val="00B0F0"/>
                </a:solidFill>
              </a:rPr>
              <a:t>SIMULAÇÃO</a:t>
            </a:r>
            <a:r>
              <a:rPr lang="pt-BR" dirty="0" smtClean="0">
                <a:solidFill>
                  <a:srgbClr val="FF0000"/>
                </a:solidFill>
              </a:rPr>
              <a:t> </a:t>
            </a:r>
            <a:r>
              <a:rPr lang="pt-BR" dirty="0" smtClean="0"/>
              <a:t>que </a:t>
            </a:r>
            <a:r>
              <a:rPr lang="pt-BR" dirty="0"/>
              <a:t>conseguiu determinar quantas pessoas se encontravam em um determinado momento no maior centro de compras dos EUA, e em plena Black </a:t>
            </a:r>
            <a:r>
              <a:rPr lang="pt-BR" dirty="0" smtClean="0"/>
              <a:t>Friday.</a:t>
            </a:r>
          </a:p>
          <a:p>
            <a:pPr algn="just"/>
            <a:r>
              <a:rPr lang="pt-BR" dirty="0" smtClean="0"/>
              <a:t>	O </a:t>
            </a:r>
            <a:r>
              <a:rPr lang="pt-BR" dirty="0"/>
              <a:t>levantamento foi possível graças ao cruzamento de dados de geolocalização de smartphones e </a:t>
            </a:r>
            <a:r>
              <a:rPr lang="pt-BR" dirty="0" err="1"/>
              <a:t>tablets</a:t>
            </a:r>
            <a:r>
              <a:rPr lang="pt-BR" dirty="0"/>
              <a:t>.</a:t>
            </a:r>
            <a:endParaRPr lang="pt-BR" dirty="0" smtClean="0"/>
          </a:p>
        </p:txBody>
      </p:sp>
      <p:sp>
        <p:nvSpPr>
          <p:cNvPr id="11" name="CaixaDeTexto 10"/>
          <p:cNvSpPr txBox="1"/>
          <p:nvPr/>
        </p:nvSpPr>
        <p:spPr>
          <a:xfrm>
            <a:off x="2195736" y="4214698"/>
            <a:ext cx="20281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defRPr>
            </a:lvl1pPr>
          </a:lstStyle>
          <a:p>
            <a:r>
              <a:rPr lang="pt-BR" dirty="0" smtClean="0"/>
              <a:t>Rede Varejista:</a:t>
            </a:r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195736" y="4737918"/>
            <a:ext cx="64087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	</a:t>
            </a:r>
            <a:r>
              <a:rPr lang="en-US" dirty="0" err="1" smtClean="0"/>
              <a:t>Envia</a:t>
            </a:r>
            <a:r>
              <a:rPr lang="en-US" dirty="0" smtClean="0"/>
              <a:t> Push notification de propaganda de </a:t>
            </a:r>
            <a:r>
              <a:rPr lang="en-US" dirty="0" err="1" smtClean="0"/>
              <a:t>produtos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promoções</a:t>
            </a:r>
            <a:r>
              <a:rPr lang="en-US" dirty="0" smtClean="0"/>
              <a:t> – GENÉRICAS -  </a:t>
            </a:r>
            <a:r>
              <a:rPr lang="en-US" dirty="0" err="1" smtClean="0"/>
              <a:t>sempre</a:t>
            </a:r>
            <a:r>
              <a:rPr lang="en-US" dirty="0" smtClean="0"/>
              <a:t> que </a:t>
            </a:r>
            <a:r>
              <a:rPr lang="en-US" dirty="0" err="1" smtClean="0"/>
              <a:t>eu</a:t>
            </a:r>
            <a:r>
              <a:rPr lang="en-US" dirty="0" smtClean="0"/>
              <a:t> </a:t>
            </a:r>
            <a:r>
              <a:rPr lang="en-US" dirty="0" err="1" smtClean="0"/>
              <a:t>passo</a:t>
            </a:r>
            <a:r>
              <a:rPr lang="en-US" dirty="0" smtClean="0"/>
              <a:t> </a:t>
            </a:r>
            <a:r>
              <a:rPr lang="en-US" dirty="0" err="1" smtClean="0"/>
              <a:t>perto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</a:t>
            </a:r>
            <a:r>
              <a:rPr lang="en-US" dirty="0" err="1" smtClean="0"/>
              <a:t>loja</a:t>
            </a:r>
            <a:r>
              <a:rPr lang="en-US" dirty="0" smtClean="0"/>
              <a:t> Renner.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5181754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6" t="2584" b="4678"/>
          <a:stretch/>
        </p:blipFill>
        <p:spPr bwMode="auto">
          <a:xfrm>
            <a:off x="1907704" y="857060"/>
            <a:ext cx="3666120" cy="2643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00"/>
          <a:stretch/>
        </p:blipFill>
        <p:spPr bwMode="auto">
          <a:xfrm>
            <a:off x="1959722" y="3861048"/>
            <a:ext cx="7228204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5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5" b="11008"/>
          <a:stretch/>
        </p:blipFill>
        <p:spPr bwMode="auto">
          <a:xfrm>
            <a:off x="5548579" y="850409"/>
            <a:ext cx="3600401" cy="2650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27384"/>
            <a:ext cx="1996233" cy="688538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  <a:endParaRPr lang="pt-BR" b="1" dirty="0"/>
          </a:p>
        </p:txBody>
      </p:sp>
      <p:pic>
        <p:nvPicPr>
          <p:cNvPr id="8" name="Imagem 7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16384" y="6102821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8911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Automação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044729" y="2132856"/>
            <a:ext cx="6948264" cy="25202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pt-BR" sz="2800" dirty="0" smtClean="0">
                <a:solidFill>
                  <a:srgbClr val="0070C0"/>
                </a:solidFill>
              </a:rPr>
              <a:t>Pessoas são mais importante que  máquinas: </a:t>
            </a:r>
          </a:p>
          <a:p>
            <a:pPr algn="just"/>
            <a:endParaRPr lang="pt-BR" sz="2800" dirty="0" smtClean="0">
              <a:solidFill>
                <a:srgbClr val="0070C0"/>
              </a:solidFill>
            </a:endParaRPr>
          </a:p>
          <a:p>
            <a:pPr algn="just"/>
            <a:r>
              <a:rPr lang="pt-BR" sz="2800" dirty="0" smtClean="0">
                <a:solidFill>
                  <a:srgbClr val="0070C0"/>
                </a:solidFill>
              </a:rPr>
              <a:t>Prepare as pessoas para pensarem, e elas vão ensinar o que os sistemas inteligentes devem aprender.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2044729" y="0"/>
            <a:ext cx="7099271" cy="1090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/>
              <a:t>Colocando em prática</a:t>
            </a:r>
          </a:p>
        </p:txBody>
      </p:sp>
    </p:spTree>
    <p:extLst>
      <p:ext uri="{BB962C8B-B14F-4D97-AF65-F5344CB8AC3E}">
        <p14:creationId xmlns:p14="http://schemas.microsoft.com/office/powerpoint/2010/main" val="8035661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108" y="-68095"/>
            <a:ext cx="9195620" cy="70254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71587" y="-141350"/>
            <a:ext cx="6938010" cy="965517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Produtos em Destaque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99592" y="1052736"/>
            <a:ext cx="4346385" cy="1248704"/>
          </a:xfrm>
        </p:spPr>
        <p:txBody>
          <a:bodyPr>
            <a:normAutofit fontScale="85000" lnSpcReduction="10000"/>
          </a:bodyPr>
          <a:lstStyle/>
          <a:p>
            <a:pPr algn="just"/>
            <a:r>
              <a:rPr lang="pt-BR" sz="36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Planejamento Estratégico Preditivo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155777" y="4259233"/>
            <a:ext cx="5516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just">
              <a:defRPr sz="2400">
                <a:solidFill>
                  <a:schemeClr val="bg1"/>
                </a:solidFill>
                <a:latin typeface="+mj-lt"/>
                <a:ea typeface="Batang" panose="02030600000101010101" pitchFamily="18" charset="-127"/>
              </a:defRPr>
            </a:lvl1pPr>
          </a:lstStyle>
          <a:p>
            <a:r>
              <a:rPr lang="pt-BR" dirty="0"/>
              <a:t>Transformação Digital com enfoque na gestão e pessoas</a:t>
            </a:r>
          </a:p>
          <a:p>
            <a:r>
              <a:rPr lang="pt-BR" dirty="0"/>
              <a:t>Tecnologia  como ferramenta</a:t>
            </a:r>
          </a:p>
        </p:txBody>
      </p:sp>
      <p:cxnSp>
        <p:nvCxnSpPr>
          <p:cNvPr id="6" name="Conector reto 5"/>
          <p:cNvCxnSpPr/>
          <p:nvPr/>
        </p:nvCxnSpPr>
        <p:spPr>
          <a:xfrm>
            <a:off x="823338" y="1437344"/>
            <a:ext cx="0" cy="1972052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to 7"/>
          <p:cNvCxnSpPr/>
          <p:nvPr/>
        </p:nvCxnSpPr>
        <p:spPr>
          <a:xfrm flipV="1">
            <a:off x="335423" y="1968826"/>
            <a:ext cx="6086670" cy="408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892230" y="1955916"/>
            <a:ext cx="490390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  <a:latin typeface="+mj-lt"/>
                <a:ea typeface="Batang" panose="02030600000101010101" pitchFamily="18" charset="-127"/>
              </a:rPr>
              <a:t>Para posicionamento na era digital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+mj-lt"/>
                <a:ea typeface="Batang" panose="02030600000101010101" pitchFamily="18" charset="-127"/>
              </a:rPr>
              <a:t>Novos direcionadores estratégicos</a:t>
            </a:r>
          </a:p>
          <a:p>
            <a:pPr algn="just"/>
            <a:r>
              <a:rPr lang="pt-BR" sz="2400" dirty="0">
                <a:solidFill>
                  <a:schemeClr val="bg1"/>
                </a:solidFill>
                <a:latin typeface="+mj-lt"/>
                <a:ea typeface="Batang" panose="02030600000101010101" pitchFamily="18" charset="-127"/>
              </a:rPr>
              <a:t>Desafiar o </a:t>
            </a:r>
            <a:r>
              <a:rPr lang="pt-BR" sz="2400" dirty="0" err="1">
                <a:solidFill>
                  <a:schemeClr val="bg1"/>
                </a:solidFill>
                <a:latin typeface="+mj-lt"/>
                <a:ea typeface="Batang" panose="02030600000101010101" pitchFamily="18" charset="-127"/>
              </a:rPr>
              <a:t>mind</a:t>
            </a:r>
            <a:r>
              <a:rPr lang="pt-BR" sz="2400" dirty="0">
                <a:solidFill>
                  <a:schemeClr val="bg1"/>
                </a:solidFill>
                <a:latin typeface="+mj-lt"/>
                <a:ea typeface="Batang" panose="02030600000101010101" pitchFamily="18" charset="-127"/>
              </a:rPr>
              <a:t> set vigente</a:t>
            </a:r>
          </a:p>
          <a:p>
            <a:endParaRPr lang="pt-BR" sz="2400" dirty="0">
              <a:latin typeface="+mj-lt"/>
              <a:ea typeface="Batang" panose="02030600000101010101" pitchFamily="18" charset="-127"/>
            </a:endParaRPr>
          </a:p>
        </p:txBody>
      </p:sp>
      <p:cxnSp>
        <p:nvCxnSpPr>
          <p:cNvPr id="20" name="Conector reto 19"/>
          <p:cNvCxnSpPr/>
          <p:nvPr/>
        </p:nvCxnSpPr>
        <p:spPr>
          <a:xfrm>
            <a:off x="3123220" y="3761062"/>
            <a:ext cx="0" cy="1842516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/>
          <p:nvPr/>
        </p:nvCxnSpPr>
        <p:spPr>
          <a:xfrm>
            <a:off x="2767554" y="4237966"/>
            <a:ext cx="6124926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/>
          <p:cNvSpPr txBox="1"/>
          <p:nvPr/>
        </p:nvSpPr>
        <p:spPr>
          <a:xfrm>
            <a:off x="3199040" y="3645024"/>
            <a:ext cx="2863541" cy="8064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just">
              <a:spcBef>
                <a:spcPct val="20000"/>
              </a:spcBef>
              <a:buFont typeface="Arial" panose="020B0604020202020204" pitchFamily="34" charset="0"/>
              <a:buNone/>
              <a:defRPr sz="3600" b="1">
                <a:solidFill>
                  <a:schemeClr val="bg1"/>
                </a:solidFill>
              </a:defRPr>
            </a:lvl1pPr>
            <a:lvl2pPr indent="0" algn="ctr">
              <a:spcBef>
                <a:spcPct val="20000"/>
              </a:spcBef>
              <a:buFont typeface="Arial" panose="020B0604020202020204" pitchFamily="34" charset="0"/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indent="0" algn="ctr">
              <a:spcBef>
                <a:spcPct val="20000"/>
              </a:spcBef>
              <a:buFont typeface="Arial" panose="020B0604020202020204" pitchFamily="34" charset="0"/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indent="0" algn="ctr">
              <a:spcBef>
                <a:spcPct val="200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indent="0" algn="ctr">
              <a:spcBef>
                <a:spcPct val="200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indent="0" algn="ctr">
              <a:spcBef>
                <a:spcPct val="200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indent="0" algn="ctr">
              <a:spcBef>
                <a:spcPct val="200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indent="0" algn="ctr">
              <a:spcBef>
                <a:spcPct val="200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indent="0" algn="ctr">
              <a:spcBef>
                <a:spcPct val="200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 smtClean="0"/>
              <a:t>Gestão </a:t>
            </a:r>
            <a:r>
              <a:rPr lang="pt-BR" dirty="0"/>
              <a:t>Digital</a:t>
            </a:r>
          </a:p>
        </p:txBody>
      </p:sp>
    </p:spTree>
    <p:extLst>
      <p:ext uri="{BB962C8B-B14F-4D97-AF65-F5344CB8AC3E}">
        <p14:creationId xmlns:p14="http://schemas.microsoft.com/office/powerpoint/2010/main" val="5598221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8049"/>
            <a:ext cx="9144000" cy="698604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31660" y="4206240"/>
            <a:ext cx="496062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Contatos:</a:t>
            </a:r>
          </a:p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+55 51 980 646 659</a:t>
            </a:r>
          </a:p>
          <a:p>
            <a:pPr algn="ctr"/>
            <a:r>
              <a:rPr lang="pt-BR" sz="2800" b="1" dirty="0" smtClean="0">
                <a:solidFill>
                  <a:schemeClr val="bg1"/>
                </a:solidFill>
              </a:rPr>
              <a:t>jaqueline@confluencia.com.br</a:t>
            </a:r>
          </a:p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www.confluencia.com.br</a:t>
            </a:r>
            <a:endParaRPr lang="pt-BR" b="1" dirty="0" smtClean="0">
              <a:solidFill>
                <a:schemeClr val="bg1"/>
              </a:solidFill>
            </a:endParaRPr>
          </a:p>
          <a:p>
            <a:pPr algn="ctr"/>
            <a:r>
              <a:rPr lang="pt-BR" sz="2400" b="1" dirty="0" smtClean="0">
                <a:solidFill>
                  <a:schemeClr val="bg1"/>
                </a:solidFill>
              </a:rPr>
              <a:t>Confluência Evolução Organizacional</a:t>
            </a:r>
            <a:endParaRPr lang="pt-BR" sz="2800" b="1" dirty="0" smtClean="0">
              <a:solidFill>
                <a:schemeClr val="bg1"/>
              </a:solidFill>
            </a:endParaRPr>
          </a:p>
          <a:p>
            <a:pPr algn="ctr"/>
            <a:endParaRPr lang="pt-BR" sz="1600" b="1" dirty="0">
              <a:solidFill>
                <a:schemeClr val="bg1"/>
              </a:solidFill>
            </a:endParaRPr>
          </a:p>
        </p:txBody>
      </p:sp>
      <p:sp>
        <p:nvSpPr>
          <p:cNvPr id="5122" name="AutoShape 2" descr="Resultado de imagem para facebook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24" name="AutoShape 4" descr="Resultado de imagem para facebook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126" name="AutoShape 6" descr="Resultado de imagem para facebook"/>
          <p:cNvSpPr>
            <a:spLocks noChangeAspect="1" noChangeArrowheads="1"/>
          </p:cNvSpPr>
          <p:nvPr/>
        </p:nvSpPr>
        <p:spPr bwMode="auto">
          <a:xfrm>
            <a:off x="116681" y="-144463"/>
            <a:ext cx="2286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32572" y="5901022"/>
            <a:ext cx="457200" cy="4023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92280" y="5910936"/>
            <a:ext cx="440293" cy="387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58542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571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92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2623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Automação</a:t>
            </a:r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2044729" y="0"/>
            <a:ext cx="7099271" cy="109019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1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000" dirty="0" smtClean="0"/>
              <a:t>Colocando em prática</a:t>
            </a:r>
            <a:endParaRPr lang="pt-BR" sz="3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2097405" y="1544593"/>
            <a:ext cx="20425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/>
              </a:defRPr>
            </a:lvl1pPr>
          </a:lstStyle>
          <a:p>
            <a:r>
              <a:rPr lang="pt-BR" dirty="0" err="1"/>
              <a:t>FarmLogs</a:t>
            </a:r>
            <a:r>
              <a:rPr lang="pt-BR" dirty="0"/>
              <a:t>: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2123728" y="1988840"/>
            <a:ext cx="67687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/>
              <a:t>	</a:t>
            </a:r>
            <a:r>
              <a:rPr lang="pt-BR" dirty="0" smtClean="0"/>
              <a:t>Empresa </a:t>
            </a:r>
            <a:r>
              <a:rPr lang="pt-BR" dirty="0"/>
              <a:t>norte-americana especializada no gerenciamento de produções </a:t>
            </a:r>
            <a:r>
              <a:rPr lang="pt-BR" dirty="0" smtClean="0"/>
              <a:t>agrícolas.</a:t>
            </a:r>
            <a:r>
              <a:rPr lang="pt-BR" dirty="0"/>
              <a:t> </a:t>
            </a:r>
            <a:r>
              <a:rPr lang="pt-BR" dirty="0" smtClean="0"/>
              <a:t>Recebe os dados das colheitas em tempo real que estão sendo realizadas.</a:t>
            </a:r>
          </a:p>
          <a:p>
            <a:pPr algn="just"/>
            <a:r>
              <a:rPr lang="pt-BR" dirty="0"/>
              <a:t>	</a:t>
            </a:r>
            <a:r>
              <a:rPr lang="pt-BR" dirty="0" smtClean="0"/>
              <a:t>A partir das informações,  utiliza mineração </a:t>
            </a:r>
            <a:r>
              <a:rPr lang="pt-BR" dirty="0"/>
              <a:t>de </a:t>
            </a:r>
            <a:r>
              <a:rPr lang="pt-BR" dirty="0" smtClean="0"/>
              <a:t>dados, para predizer colheitas </a:t>
            </a:r>
            <a:r>
              <a:rPr lang="pt-BR" dirty="0"/>
              <a:t>futuras, condições de plantio e estado da vegetação. </a:t>
            </a:r>
            <a:endParaRPr lang="pt-BR" dirty="0" smtClean="0"/>
          </a:p>
          <a:p>
            <a:pPr algn="just"/>
            <a:r>
              <a:rPr lang="pt-BR" dirty="0"/>
              <a:t>	</a:t>
            </a:r>
            <a:r>
              <a:rPr lang="pt-BR" dirty="0" smtClean="0"/>
              <a:t>Tem </a:t>
            </a:r>
            <a:r>
              <a:rPr lang="pt-BR" dirty="0"/>
              <a:t>como clientes nada menos do que 20% das fazendas norte-americanas. O trabalho aprofundado com Big Data ajuda os fazendeiros a ampliarem a produtividade de seus acres.</a:t>
            </a:r>
            <a:endParaRPr lang="pt-BR" dirty="0" smtClean="0"/>
          </a:p>
        </p:txBody>
      </p:sp>
      <p:pic>
        <p:nvPicPr>
          <p:cNvPr id="1026" name="Picture 2" descr="Resultado de imagem para colheitadeira norte americana painel de control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9"/>
          <a:stretch/>
        </p:blipFill>
        <p:spPr bwMode="auto">
          <a:xfrm>
            <a:off x="1959721" y="4643989"/>
            <a:ext cx="7184279" cy="32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41849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2051720" y="2492896"/>
            <a:ext cx="115891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Está provado que fazer aniversário é saudável. Estatísticas mostram que pessoas que fazem mais aniversários vivem mais. </a:t>
            </a:r>
            <a:br>
              <a:rPr lang="pt-BR" dirty="0"/>
            </a:br>
            <a:r>
              <a:rPr lang="pt-BR" dirty="0"/>
              <a:t>S. </a:t>
            </a:r>
            <a:r>
              <a:rPr lang="pt-BR" dirty="0" err="1"/>
              <a:t>den</a:t>
            </a:r>
            <a:r>
              <a:rPr lang="pt-BR" dirty="0"/>
              <a:t> </a:t>
            </a:r>
            <a:r>
              <a:rPr lang="pt-BR" dirty="0" err="1"/>
              <a:t>Hartog</a:t>
            </a:r>
            <a:r>
              <a:rPr lang="pt-BR" dirty="0"/>
              <a:t>, </a:t>
            </a:r>
            <a:r>
              <a:rPr lang="pt-BR" dirty="0" err="1"/>
              <a:t>Ph</a:t>
            </a:r>
            <a:r>
              <a:rPr lang="pt-BR" dirty="0"/>
              <a:t> D. </a:t>
            </a:r>
            <a:r>
              <a:rPr lang="pt-BR" dirty="0" err="1"/>
              <a:t>Thesis</a:t>
            </a:r>
            <a:r>
              <a:rPr lang="pt-BR" dirty="0"/>
              <a:t> - </a:t>
            </a:r>
            <a:r>
              <a:rPr lang="pt-BR" dirty="0" err="1"/>
              <a:t>University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Groningen</a:t>
            </a:r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2195736" y="4365104"/>
            <a:ext cx="291736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MIT</a:t>
            </a:r>
          </a:p>
          <a:p>
            <a:r>
              <a:rPr lang="pt-BR" dirty="0"/>
              <a:t>O Massachusetts </a:t>
            </a:r>
            <a:r>
              <a:rPr lang="pt-BR" dirty="0" err="1"/>
              <a:t>Institute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Technology, uma das mais importantes universidades do mundo, através do MIT Media </a:t>
            </a:r>
            <a:r>
              <a:rPr lang="pt-BR" dirty="0" err="1"/>
              <a:t>Lab</a:t>
            </a:r>
            <a:r>
              <a:rPr lang="pt-BR" dirty="0"/>
              <a:t>, fez recentemente uma simulação que conseguiu determinar quantas pessoas se encontravam em um determinado momento no maior centro de compras dos EUA, e em plena Black Friday.</a:t>
            </a:r>
          </a:p>
          <a:p>
            <a:r>
              <a:rPr lang="pt-BR" dirty="0"/>
              <a:t>O levantamento foi possível graças ao cruzamento de dados de geolocalização de smartphones e </a:t>
            </a:r>
            <a:r>
              <a:rPr lang="pt-BR" dirty="0" err="1"/>
              <a:t>tablets</a:t>
            </a:r>
            <a:r>
              <a:rPr lang="pt-BR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420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Análise </a:t>
            </a:r>
            <a:r>
              <a:rPr lang="pt-BR" b="1" dirty="0" smtClean="0"/>
              <a:t>Preditiva</a:t>
            </a:r>
            <a:endParaRPr lang="pt-BR" b="1" dirty="0"/>
          </a:p>
        </p:txBody>
      </p:sp>
      <p:graphicFrame>
        <p:nvGraphicFramePr>
          <p:cNvPr id="7" name="Tabe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66003"/>
              </p:ext>
            </p:extLst>
          </p:nvPr>
        </p:nvGraphicFramePr>
        <p:xfrm>
          <a:off x="2195736" y="1317256"/>
          <a:ext cx="5008520" cy="140712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8991"/>
                <a:gridCol w="1882321"/>
                <a:gridCol w="1717208"/>
              </a:tblGrid>
              <a:tr h="328277">
                <a:tc>
                  <a:txBody>
                    <a:bodyPr/>
                    <a:lstStyle/>
                    <a:p>
                      <a:pPr algn="l" fontAlgn="b"/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pt-BR" sz="2000" b="1" u="none" strike="noStrike" dirty="0">
                          <a:effectLst/>
                        </a:rPr>
                        <a:t>IDADE</a:t>
                      </a:r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</a:tr>
              <a:tr h="328277">
                <a:tc>
                  <a:txBody>
                    <a:bodyPr/>
                    <a:lstStyle/>
                    <a:p>
                      <a:pPr algn="ctr" fontAlgn="b"/>
                      <a:endParaRPr lang="pt-BR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u="none" strike="noStrike">
                          <a:effectLst/>
                        </a:rPr>
                        <a:t>0-50</a:t>
                      </a:r>
                      <a:endParaRPr lang="pt-BR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000" b="1" u="none" strike="noStrike">
                          <a:effectLst/>
                        </a:rPr>
                        <a:t>51-80</a:t>
                      </a:r>
                      <a:endParaRPr lang="pt-BR" sz="2000" b="1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3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A - 23</a:t>
                      </a:r>
                      <a:r>
                        <a:rPr lang="pt-BR" sz="2400" b="1" u="none" strike="noStrike" dirty="0">
                          <a:solidFill>
                            <a:schemeClr val="accent6"/>
                          </a:solidFill>
                          <a:effectLst/>
                        </a:rPr>
                        <a:t>%</a:t>
                      </a:r>
                      <a:endParaRPr lang="pt-BR" sz="2400" b="1" i="0" u="none" strike="noStrike" dirty="0">
                        <a:solidFill>
                          <a:schemeClr val="accent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21%</a:t>
                      </a:r>
                      <a:endParaRPr lang="pt-BR" sz="2400" b="1" i="0" u="none" strike="noStrike" dirty="0">
                        <a:solidFill>
                          <a:schemeClr val="accent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 smtClean="0">
                          <a:solidFill>
                            <a:schemeClr val="accent6"/>
                          </a:solidFill>
                          <a:effectLst/>
                        </a:rPr>
                        <a:t>2%</a:t>
                      </a:r>
                      <a:endParaRPr lang="pt-BR" sz="2400" b="1" i="0" u="none" strike="noStrike" dirty="0">
                        <a:solidFill>
                          <a:schemeClr val="accent6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363529"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 smtClean="0">
                          <a:solidFill>
                            <a:srgbClr val="00B050"/>
                          </a:solidFill>
                          <a:effectLst/>
                        </a:rPr>
                        <a:t>B - 11</a:t>
                      </a:r>
                      <a:r>
                        <a:rPr lang="pt-BR" sz="2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%</a:t>
                      </a:r>
                      <a:endParaRPr lang="pt-BR" sz="2400" b="1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2%</a:t>
                      </a:r>
                      <a:endParaRPr lang="pt-BR" sz="2400" b="1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24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9%</a:t>
                      </a:r>
                      <a:endParaRPr lang="pt-BR" sz="2400" b="1" i="0" u="none" strike="noStrike" dirty="0">
                        <a:solidFill>
                          <a:srgbClr val="00B05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5140474" y="3284984"/>
            <a:ext cx="121539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Idade </a:t>
            </a:r>
            <a:endParaRPr lang="pt-BR" sz="32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771800" y="5796553"/>
            <a:ext cx="1813317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Modelo A</a:t>
            </a:r>
            <a:endParaRPr lang="pt-BR" sz="32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047" y="4498670"/>
            <a:ext cx="1104790" cy="584775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&lt;= 50</a:t>
            </a:r>
            <a:endParaRPr lang="pt-BR" sz="3200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228184" y="4509120"/>
            <a:ext cx="806631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&gt;50</a:t>
            </a:r>
            <a:endParaRPr lang="pt-BR" sz="32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877566" y="5868561"/>
            <a:ext cx="1798890" cy="58477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pt-BR" sz="3200" dirty="0" smtClean="0"/>
              <a:t>Modelo B</a:t>
            </a:r>
            <a:endParaRPr lang="pt-BR" sz="3200" dirty="0"/>
          </a:p>
        </p:txBody>
      </p:sp>
      <p:cxnSp>
        <p:nvCxnSpPr>
          <p:cNvPr id="16" name="Conector reto 15"/>
          <p:cNvCxnSpPr>
            <a:stCxn id="11" idx="0"/>
            <a:endCxn id="9" idx="2"/>
          </p:cNvCxnSpPr>
          <p:nvPr/>
        </p:nvCxnSpPr>
        <p:spPr>
          <a:xfrm flipV="1">
            <a:off x="4837442" y="3869759"/>
            <a:ext cx="910731" cy="628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/>
          <p:cNvCxnSpPr>
            <a:stCxn id="9" idx="2"/>
            <a:endCxn id="13" idx="0"/>
          </p:cNvCxnSpPr>
          <p:nvPr/>
        </p:nvCxnSpPr>
        <p:spPr>
          <a:xfrm>
            <a:off x="5748173" y="3869759"/>
            <a:ext cx="883327" cy="6393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/>
          <p:cNvCxnSpPr>
            <a:stCxn id="11" idx="2"/>
            <a:endCxn id="10" idx="0"/>
          </p:cNvCxnSpPr>
          <p:nvPr/>
        </p:nvCxnSpPr>
        <p:spPr>
          <a:xfrm flipH="1">
            <a:off x="3678459" y="5083445"/>
            <a:ext cx="1158983" cy="713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>
            <a:stCxn id="13" idx="2"/>
            <a:endCxn id="14" idx="0"/>
          </p:cNvCxnSpPr>
          <p:nvPr/>
        </p:nvCxnSpPr>
        <p:spPr>
          <a:xfrm>
            <a:off x="6631500" y="5093895"/>
            <a:ext cx="1145511" cy="774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1929267" y="-28678"/>
            <a:ext cx="6727079" cy="1068204"/>
          </a:xfrm>
        </p:spPr>
        <p:txBody>
          <a:bodyPr>
            <a:normAutofit/>
          </a:bodyPr>
          <a:lstStyle/>
          <a:p>
            <a:r>
              <a:rPr lang="pt-BR" dirty="0" smtClean="0">
                <a:solidFill>
                  <a:schemeClr val="accent3"/>
                </a:solidFill>
              </a:rPr>
              <a:t>Arvores de decisão</a:t>
            </a:r>
            <a:endParaRPr lang="pt-BR" dirty="0"/>
          </a:p>
        </p:txBody>
      </p:sp>
      <p:sp>
        <p:nvSpPr>
          <p:cNvPr id="2" name="CaixaDeTexto 1"/>
          <p:cNvSpPr txBox="1"/>
          <p:nvPr/>
        </p:nvSpPr>
        <p:spPr>
          <a:xfrm>
            <a:off x="2123728" y="908720"/>
            <a:ext cx="25343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solidFill>
                  <a:srgbClr val="002060"/>
                </a:solidFill>
              </a:rPr>
              <a:t>Conversão das vendas</a:t>
            </a:r>
            <a:endParaRPr lang="pt-BR" sz="2000" b="1" dirty="0">
              <a:solidFill>
                <a:srgbClr val="002060"/>
              </a:solidFill>
            </a:endParaRPr>
          </a:p>
        </p:txBody>
      </p:sp>
      <p:pic>
        <p:nvPicPr>
          <p:cNvPr id="17" name="Imagem 16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41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33872" y="133871"/>
            <a:ext cx="7246640" cy="630833"/>
          </a:xfrm>
        </p:spPr>
        <p:txBody>
          <a:bodyPr>
            <a:noAutofit/>
          </a:bodyPr>
          <a:lstStyle/>
          <a:p>
            <a:r>
              <a:rPr lang="pt-BR" sz="3600" b="1" dirty="0" smtClean="0"/>
              <a:t>BIG DATA não é inteligência!</a:t>
            </a:r>
            <a:endParaRPr lang="pt-BR" sz="3200" b="1" dirty="0"/>
          </a:p>
        </p:txBody>
      </p:sp>
      <p:pic>
        <p:nvPicPr>
          <p:cNvPr id="2050" name="Picture 2" descr="Resultado de imagem para imagem 5v big d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836712"/>
            <a:ext cx="3888432" cy="2662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7" y="836712"/>
            <a:ext cx="2957228" cy="2664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/>
              <a:t>Data </a:t>
            </a:r>
            <a:r>
              <a:rPr lang="pt-BR" sz="1700" b="1" dirty="0" err="1"/>
              <a:t>Driven</a:t>
            </a:r>
            <a:endParaRPr lang="pt-BR" sz="1700" b="1" dirty="0"/>
          </a:p>
        </p:txBody>
      </p:sp>
      <p:sp>
        <p:nvSpPr>
          <p:cNvPr id="11" name="Retângulo 10"/>
          <p:cNvSpPr/>
          <p:nvPr/>
        </p:nvSpPr>
        <p:spPr>
          <a:xfrm>
            <a:off x="6863873" y="5665447"/>
            <a:ext cx="301124" cy="66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/>
          <p:cNvSpPr/>
          <p:nvPr/>
        </p:nvSpPr>
        <p:spPr>
          <a:xfrm>
            <a:off x="7285447" y="551242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/>
          <p:cNvSpPr/>
          <p:nvPr/>
        </p:nvSpPr>
        <p:spPr>
          <a:xfrm>
            <a:off x="7707022" y="5665447"/>
            <a:ext cx="301124" cy="6628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8128596" y="551242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6442299" y="551242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/>
          <p:cNvSpPr/>
          <p:nvPr/>
        </p:nvSpPr>
        <p:spPr>
          <a:xfrm>
            <a:off x="7255099" y="437026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7" name="Conector reto 16"/>
          <p:cNvCxnSpPr/>
          <p:nvPr/>
        </p:nvCxnSpPr>
        <p:spPr>
          <a:xfrm>
            <a:off x="5808684" y="5349258"/>
            <a:ext cx="24993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2444193" y="5873680"/>
            <a:ext cx="481799" cy="8364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accent5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Retângulo 18"/>
          <p:cNvSpPr/>
          <p:nvPr/>
        </p:nvSpPr>
        <p:spPr>
          <a:xfrm>
            <a:off x="3106667" y="5231160"/>
            <a:ext cx="481799" cy="147892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 19"/>
          <p:cNvSpPr/>
          <p:nvPr/>
        </p:nvSpPr>
        <p:spPr>
          <a:xfrm>
            <a:off x="3769140" y="4089000"/>
            <a:ext cx="451687" cy="262108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/>
          <p:cNvSpPr/>
          <p:nvPr/>
        </p:nvSpPr>
        <p:spPr>
          <a:xfrm>
            <a:off x="5659376" y="5512424"/>
            <a:ext cx="301124" cy="8158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2" name="Conector reto 21"/>
          <p:cNvCxnSpPr/>
          <p:nvPr/>
        </p:nvCxnSpPr>
        <p:spPr>
          <a:xfrm>
            <a:off x="5809938" y="5349258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to 22"/>
          <p:cNvCxnSpPr/>
          <p:nvPr/>
        </p:nvCxnSpPr>
        <p:spPr>
          <a:xfrm>
            <a:off x="6592861" y="5349258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/>
          <p:cNvCxnSpPr/>
          <p:nvPr/>
        </p:nvCxnSpPr>
        <p:spPr>
          <a:xfrm>
            <a:off x="6984323" y="5359400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to 24"/>
          <p:cNvCxnSpPr/>
          <p:nvPr/>
        </p:nvCxnSpPr>
        <p:spPr>
          <a:xfrm>
            <a:off x="7405897" y="5186092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7827471" y="5349258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/>
          <p:cNvCxnSpPr/>
          <p:nvPr/>
        </p:nvCxnSpPr>
        <p:spPr>
          <a:xfrm>
            <a:off x="8309270" y="5349258"/>
            <a:ext cx="0" cy="316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eta para cima 27"/>
          <p:cNvSpPr/>
          <p:nvPr/>
        </p:nvSpPr>
        <p:spPr>
          <a:xfrm>
            <a:off x="4461726" y="4089000"/>
            <a:ext cx="240899" cy="2610651"/>
          </a:xfrm>
          <a:prstGeom prst="up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 b="1" dirty="0">
              <a:latin typeface="Arial Black" panose="020B0A04020102020204" pitchFamily="34" charset="0"/>
            </a:endParaRPr>
          </a:p>
        </p:txBody>
      </p:sp>
      <p:sp>
        <p:nvSpPr>
          <p:cNvPr id="29" name="Seta para a esquerda e para a direita 28"/>
          <p:cNvSpPr/>
          <p:nvPr/>
        </p:nvSpPr>
        <p:spPr>
          <a:xfrm>
            <a:off x="5478701" y="6437029"/>
            <a:ext cx="3071469" cy="163166"/>
          </a:xfrm>
          <a:prstGeom prst="left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CaixaDeTexto 29"/>
          <p:cNvSpPr txBox="1"/>
          <p:nvPr/>
        </p:nvSpPr>
        <p:spPr>
          <a:xfrm rot="16200000">
            <a:off x="3635992" y="5240437"/>
            <a:ext cx="22843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3"/>
                </a:solidFill>
                <a:latin typeface="Arial Black" panose="020B0A04020102020204" pitchFamily="34" charset="0"/>
              </a:rPr>
              <a:t>Crescimento vertical</a:t>
            </a:r>
            <a:endParaRPr lang="pt-BR" sz="1400" dirty="0">
              <a:solidFill>
                <a:schemeClr val="accent3"/>
              </a:solidFill>
              <a:latin typeface="Arial Black" panose="020B0A04020102020204" pitchFamily="34" charset="0"/>
            </a:endParaRPr>
          </a:p>
        </p:txBody>
      </p:sp>
      <p:sp>
        <p:nvSpPr>
          <p:cNvPr id="31" name="CaixaDeTexto 30"/>
          <p:cNvSpPr txBox="1"/>
          <p:nvPr/>
        </p:nvSpPr>
        <p:spPr>
          <a:xfrm>
            <a:off x="5889746" y="6505599"/>
            <a:ext cx="3146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 smtClean="0">
                <a:solidFill>
                  <a:schemeClr val="accent3"/>
                </a:solidFill>
                <a:latin typeface="Arial Black" panose="020B0A04020102020204" pitchFamily="34" charset="0"/>
              </a:rPr>
              <a:t>Crescimento horizontal</a:t>
            </a:r>
            <a:endParaRPr lang="pt-BR" sz="1400" dirty="0">
              <a:solidFill>
                <a:schemeClr val="accent3"/>
              </a:solidFill>
              <a:latin typeface="Arial Black" panose="020B0A04020102020204" pitchFamily="34" charset="0"/>
            </a:endParaRPr>
          </a:p>
        </p:txBody>
      </p:sp>
      <p:pic>
        <p:nvPicPr>
          <p:cNvPr id="32" name="Imagem 31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09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5"/>
          <a:stretch/>
        </p:blipFill>
        <p:spPr bwMode="auto">
          <a:xfrm>
            <a:off x="1835696" y="1340768"/>
            <a:ext cx="436885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077072"/>
            <a:ext cx="3568993" cy="278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4" r="5118"/>
          <a:stretch/>
        </p:blipFill>
        <p:spPr bwMode="auto">
          <a:xfrm>
            <a:off x="5265683" y="1340768"/>
            <a:ext cx="3894084" cy="280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27384"/>
            <a:ext cx="1996233" cy="688538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</a:p>
        </p:txBody>
      </p:sp>
      <p:pic>
        <p:nvPicPr>
          <p:cNvPr id="9" name="Imagem 8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36512" y="6139499"/>
            <a:ext cx="1986571" cy="745885"/>
          </a:xfrm>
          <a:prstGeom prst="rect">
            <a:avLst/>
          </a:prstGeom>
        </p:spPr>
      </p:pic>
      <p:pic>
        <p:nvPicPr>
          <p:cNvPr id="1031" name="Picture 7">
            <a:hlinkClick r:id="rId8" action="ppaction://hlinkfile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798" y="4159968"/>
            <a:ext cx="2448314" cy="2698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to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7589369"/>
              </p:ext>
            </p:extLst>
          </p:nvPr>
        </p:nvGraphicFramePr>
        <p:xfrm>
          <a:off x="3650759" y="6447081"/>
          <a:ext cx="1410391" cy="4109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Objeto de Shell de Gerenciador" showAsIcon="1" r:id="rId10" imgW="1750680" imgH="437760" progId="Package">
                  <p:embed/>
                </p:oleObj>
              </mc:Choice>
              <mc:Fallback>
                <p:oleObj name="Objeto de Shell de Gerenciador" showAsIcon="1" r:id="rId10" imgW="1750680" imgH="43776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50759" y="6447081"/>
                        <a:ext cx="1410391" cy="4109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98067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59720" y="53752"/>
            <a:ext cx="7316387" cy="1143000"/>
          </a:xfrm>
        </p:spPr>
        <p:txBody>
          <a:bodyPr>
            <a:noAutofit/>
          </a:bodyPr>
          <a:lstStyle/>
          <a:p>
            <a:r>
              <a:rPr lang="pt-BR" sz="3600" b="1" dirty="0"/>
              <a:t>Subentende Machine Learning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21" y="1268760"/>
            <a:ext cx="3397343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64" y="1268760"/>
            <a:ext cx="3823448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4211671"/>
            <a:ext cx="7452320" cy="224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Data </a:t>
            </a:r>
            <a:r>
              <a:rPr lang="pt-BR" sz="1700" b="1" dirty="0" err="1" smtClean="0"/>
              <a:t>Driven</a:t>
            </a:r>
            <a:endParaRPr lang="pt-BR" sz="1700" b="1" dirty="0" smtClean="0"/>
          </a:p>
        </p:txBody>
      </p:sp>
      <p:pic>
        <p:nvPicPr>
          <p:cNvPr id="8" name="Imagem 7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756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91680" y="-47297"/>
            <a:ext cx="8229600" cy="1143000"/>
          </a:xfrm>
        </p:spPr>
        <p:txBody>
          <a:bodyPr>
            <a:noAutofit/>
          </a:bodyPr>
          <a:lstStyle/>
          <a:p>
            <a:r>
              <a:rPr lang="pt-BR" sz="4000" b="1" dirty="0" smtClean="0"/>
              <a:t>Subentende </a:t>
            </a:r>
            <a:r>
              <a:rPr lang="pt-BR" sz="4000" b="1" dirty="0"/>
              <a:t>Data Science</a:t>
            </a:r>
          </a:p>
        </p:txBody>
      </p:sp>
      <p:pic>
        <p:nvPicPr>
          <p:cNvPr id="512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721" y="1340768"/>
            <a:ext cx="7184279" cy="4969718"/>
          </a:xfrm>
          <a:prstGeom prst="rect">
            <a:avLst/>
          </a:prstGeom>
          <a:ln>
            <a:noFill/>
          </a:ln>
          <a:extLst/>
        </p:spPr>
        <p:style>
          <a:lnRef idx="0">
            <a:scrgbClr r="0" g="0" b="0"/>
          </a:lnRef>
          <a:fillRef idx="1002">
            <a:schemeClr val="lt2"/>
          </a:fillRef>
          <a:effectRef idx="0">
            <a:scrgbClr r="0" g="0" b="0"/>
          </a:effectRef>
          <a:fontRef idx="major"/>
        </p:style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01336" y="-43150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/>
              <a:t>Data </a:t>
            </a:r>
            <a:r>
              <a:rPr lang="pt-BR" sz="1600" b="1" dirty="0" err="1"/>
              <a:t>Driven</a:t>
            </a:r>
            <a:endParaRPr lang="pt-BR" sz="1600" b="1" dirty="0"/>
          </a:p>
        </p:txBody>
      </p:sp>
      <p:pic>
        <p:nvPicPr>
          <p:cNvPr id="6" name="Imagem 5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265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47664" y="836712"/>
            <a:ext cx="8229600" cy="1143000"/>
          </a:xfrm>
        </p:spPr>
        <p:txBody>
          <a:bodyPr>
            <a:noAutofit/>
          </a:bodyPr>
          <a:lstStyle/>
          <a:p>
            <a:r>
              <a:rPr lang="pt-BR" sz="4800" b="1" dirty="0"/>
              <a:t>S</a:t>
            </a:r>
            <a:r>
              <a:rPr lang="pt-BR" sz="4800" b="1" dirty="0" smtClean="0"/>
              <a:t>índrome do </a:t>
            </a:r>
            <a:br>
              <a:rPr lang="pt-BR" sz="4800" b="1" dirty="0" smtClean="0"/>
            </a:br>
            <a:r>
              <a:rPr lang="pt-BR" sz="4800" b="1" dirty="0" smtClean="0"/>
              <a:t>livro velho de capa nova</a:t>
            </a:r>
            <a:endParaRPr lang="pt-BR" sz="48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882" y="2852936"/>
            <a:ext cx="1072327" cy="153324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727" y="2869593"/>
            <a:ext cx="1141967" cy="150359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3382" y="2869592"/>
            <a:ext cx="1295262" cy="150359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75946" y="2867299"/>
            <a:ext cx="2207648" cy="150588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10668" y="2852936"/>
            <a:ext cx="1033740" cy="152024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01259" y="2852936"/>
            <a:ext cx="1051261" cy="1520246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Pessoas</a:t>
            </a:r>
            <a:endParaRPr lang="pt-BR" b="1" dirty="0"/>
          </a:p>
        </p:txBody>
      </p:sp>
      <p:pic>
        <p:nvPicPr>
          <p:cNvPr id="11" name="Imagem 10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9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0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0" b="5791"/>
          <a:stretch/>
        </p:blipFill>
        <p:spPr bwMode="auto">
          <a:xfrm>
            <a:off x="1843665" y="-11618"/>
            <a:ext cx="3260327" cy="2590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aixaDeTexto 10"/>
          <p:cNvSpPr txBox="1"/>
          <p:nvPr/>
        </p:nvSpPr>
        <p:spPr>
          <a:xfrm>
            <a:off x="5131634" y="3140968"/>
            <a:ext cx="3746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Parabéns pelo </a:t>
            </a:r>
          </a:p>
          <a:p>
            <a:r>
              <a:rPr lang="pt-BR" sz="2800" b="1" dirty="0"/>
              <a:t> </a:t>
            </a:r>
            <a:r>
              <a:rPr lang="pt-BR" sz="2800" b="1" dirty="0" smtClean="0"/>
              <a:t>     dia das mães!!   Oi??</a:t>
            </a:r>
            <a:endParaRPr lang="pt-BR" sz="2800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2987824" y="4437112"/>
            <a:ext cx="49473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 smtClean="0"/>
              <a:t>Comprar um book </a:t>
            </a:r>
            <a:r>
              <a:rPr lang="pt-BR" sz="2800" b="1" dirty="0" err="1" smtClean="0"/>
              <a:t>reader</a:t>
            </a:r>
            <a:endParaRPr lang="pt-BR" sz="2800" b="1" dirty="0" smtClean="0"/>
          </a:p>
          <a:p>
            <a:r>
              <a:rPr lang="pt-BR" sz="2800" b="1" dirty="0" smtClean="0"/>
              <a:t>                     com capa amarela??</a:t>
            </a:r>
            <a:endParaRPr lang="pt-BR" sz="2800" b="1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531526" y="5775647"/>
            <a:ext cx="2656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Eu já fui para BH!!! </a:t>
            </a:r>
            <a:endParaRPr lang="pt-BR" sz="2400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36512" y="-15766"/>
            <a:ext cx="1996233" cy="6885384"/>
          </a:xfrm>
          <a:prstGeom prst="rect">
            <a:avLst/>
          </a:prstGeom>
        </p:spPr>
      </p:pic>
      <p:sp>
        <p:nvSpPr>
          <p:cNvPr id="12" name="Retângulo 11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700" b="1" dirty="0" smtClean="0"/>
              <a:t>Data </a:t>
            </a:r>
            <a:r>
              <a:rPr lang="pt-BR" sz="1700" b="1" dirty="0" err="1" smtClean="0"/>
              <a:t>Driven</a:t>
            </a:r>
            <a:endParaRPr lang="pt-BR" sz="1700" b="1" dirty="0" smtClean="0"/>
          </a:p>
        </p:txBody>
      </p:sp>
      <p:sp>
        <p:nvSpPr>
          <p:cNvPr id="13" name="CaixaDeTexto 12"/>
          <p:cNvSpPr txBox="1"/>
          <p:nvPr/>
        </p:nvSpPr>
        <p:spPr>
          <a:xfrm>
            <a:off x="5256584" y="356463"/>
            <a:ext cx="3851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smtClean="0">
                <a:latin typeface="Calibri (Corpo)"/>
              </a:rPr>
              <a:t>Ajude seus amigos </a:t>
            </a:r>
          </a:p>
          <a:p>
            <a:r>
              <a:rPr lang="pt-BR" sz="2400" dirty="0">
                <a:latin typeface="Calibri (Corpo)"/>
              </a:rPr>
              <a:t>a</a:t>
            </a:r>
            <a:r>
              <a:rPr lang="pt-BR" sz="2400" dirty="0" smtClean="0">
                <a:latin typeface="Calibri (Corpo)"/>
              </a:rPr>
              <a:t> encontrar um posto </a:t>
            </a:r>
          </a:p>
          <a:p>
            <a:r>
              <a:rPr lang="pt-BR" sz="2400" dirty="0" smtClean="0">
                <a:latin typeface="Calibri (Corpo)"/>
              </a:rPr>
              <a:t>que ainda tem combustível</a:t>
            </a:r>
            <a:endParaRPr lang="pt-BR" sz="2400" dirty="0">
              <a:latin typeface="Calibri (Corpo)"/>
            </a:endParaRPr>
          </a:p>
        </p:txBody>
      </p:sp>
      <p:pic>
        <p:nvPicPr>
          <p:cNvPr id="9" name="Imagem 8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42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5766"/>
            <a:ext cx="1996233" cy="6885384"/>
          </a:xfrm>
          <a:prstGeom prst="rect">
            <a:avLst/>
          </a:prstGeom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389"/>
          <a:stretch/>
        </p:blipFill>
        <p:spPr bwMode="auto">
          <a:xfrm>
            <a:off x="6101226" y="1639160"/>
            <a:ext cx="3079286" cy="233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" t="3475" r="2589"/>
          <a:stretch/>
        </p:blipFill>
        <p:spPr bwMode="auto">
          <a:xfrm>
            <a:off x="816578" y="1414442"/>
            <a:ext cx="3107350" cy="2550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tângulo 9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  <a:endParaRPr lang="pt-BR" b="1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34"/>
          <a:stretch/>
        </p:blipFill>
        <p:spPr bwMode="auto">
          <a:xfrm>
            <a:off x="1996233" y="11695"/>
            <a:ext cx="3846425" cy="1402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2" r="6113"/>
          <a:stretch/>
        </p:blipFill>
        <p:spPr bwMode="auto">
          <a:xfrm>
            <a:off x="5842659" y="28862"/>
            <a:ext cx="3301341" cy="2041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5" name="Picture 1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191" t="-5901" r="18889" b="5901"/>
          <a:stretch/>
        </p:blipFill>
        <p:spPr bwMode="auto">
          <a:xfrm>
            <a:off x="1094700" y="3717032"/>
            <a:ext cx="4336246" cy="3154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96"/>
          <a:stretch/>
        </p:blipFill>
        <p:spPr bwMode="auto">
          <a:xfrm>
            <a:off x="5456903" y="3964545"/>
            <a:ext cx="3687097" cy="2920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1" b="3193"/>
          <a:stretch/>
        </p:blipFill>
        <p:spPr bwMode="auto">
          <a:xfrm>
            <a:off x="3704897" y="1412776"/>
            <a:ext cx="2379271" cy="2270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Imagem 10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10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9421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3284984"/>
            <a:ext cx="4377632" cy="2465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15469" r="4570" b="7330"/>
          <a:stretch/>
        </p:blipFill>
        <p:spPr bwMode="auto">
          <a:xfrm>
            <a:off x="1046508" y="1124744"/>
            <a:ext cx="5311592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8" r="66198"/>
          <a:stretch/>
        </p:blipFill>
        <p:spPr>
          <a:xfrm>
            <a:off x="-15765" y="-15766"/>
            <a:ext cx="1996233" cy="6885384"/>
          </a:xfrm>
          <a:prstGeom prst="rect">
            <a:avLst/>
          </a:prstGeom>
        </p:spPr>
      </p:pic>
      <p:sp>
        <p:nvSpPr>
          <p:cNvPr id="10" name="Retângulo 9"/>
          <p:cNvSpPr/>
          <p:nvPr/>
        </p:nvSpPr>
        <p:spPr>
          <a:xfrm>
            <a:off x="401336" y="-27384"/>
            <a:ext cx="1290344" cy="548574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Tecnologia</a:t>
            </a:r>
            <a:endParaRPr lang="pt-BR" b="1" dirty="0"/>
          </a:p>
        </p:txBody>
      </p:sp>
      <p:pic>
        <p:nvPicPr>
          <p:cNvPr id="5" name="Imagem 4" descr="Uma imagem contendo coisa&#10;&#10;Descrição gerada com alta confiança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9" t="86866" r="4486" b="4322"/>
          <a:stretch/>
        </p:blipFill>
        <p:spPr>
          <a:xfrm>
            <a:off x="-6859" y="6139499"/>
            <a:ext cx="1986571" cy="745885"/>
          </a:xfrm>
          <a:prstGeom prst="rect">
            <a:avLst/>
          </a:prstGeom>
        </p:spPr>
      </p:pic>
      <p:pic>
        <p:nvPicPr>
          <p:cNvPr id="17410" name="Picture 2" descr="https://futuroexponencial.com/wp-content/uploads/2018/06/print-0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67" r="1450"/>
          <a:stretch/>
        </p:blipFill>
        <p:spPr bwMode="auto">
          <a:xfrm>
            <a:off x="5192495" y="1783655"/>
            <a:ext cx="3988017" cy="3589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82813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Escritório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30677</TotalTime>
  <Words>1235</Words>
  <Application>Microsoft Office PowerPoint</Application>
  <PresentationFormat>Apresentação na tela (4:3)</PresentationFormat>
  <Paragraphs>312</Paragraphs>
  <Slides>73</Slides>
  <Notes>2</Notes>
  <HiddenSlides>0</HiddenSlides>
  <MMClips>0</MMClips>
  <ScaleCrop>false</ScaleCrop>
  <HeadingPairs>
    <vt:vector size="6" baseType="variant">
      <vt:variant>
        <vt:lpstr>Tema</vt:lpstr>
      </vt:variant>
      <vt:variant>
        <vt:i4>1</vt:i4>
      </vt:variant>
      <vt:variant>
        <vt:lpstr>Servidores OLE incorporados</vt:lpstr>
      </vt:variant>
      <vt:variant>
        <vt:i4>1</vt:i4>
      </vt:variant>
      <vt:variant>
        <vt:lpstr>Títulos de slides</vt:lpstr>
      </vt:variant>
      <vt:variant>
        <vt:i4>73</vt:i4>
      </vt:variant>
    </vt:vector>
  </HeadingPairs>
  <TitlesOfParts>
    <vt:vector size="75" baseType="lpstr">
      <vt:lpstr>Tema do Office</vt:lpstr>
      <vt:lpstr>Objeto de Shell de Gerenciador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À tempos os cliente deixavam muitos rastros,</vt:lpstr>
      <vt:lpstr>Apresentação do PowerPoint</vt:lpstr>
      <vt:lpstr>DATA DRIVEN</vt:lpstr>
      <vt:lpstr>Teste A-B</vt:lpstr>
      <vt:lpstr>Apresentação do PowerPoint</vt:lpstr>
      <vt:lpstr>Apresentação do PowerPoint</vt:lpstr>
      <vt:lpstr>BIG DATA não é inteligência!</vt:lpstr>
      <vt:lpstr>Inteligência vem através de Machine Learning</vt:lpstr>
      <vt:lpstr>Inteligência vem através de Inteligência Artificial</vt:lpstr>
      <vt:lpstr> Data Driven:   Por onde começo...</vt:lpstr>
      <vt:lpstr>Apresentação do PowerPoint</vt:lpstr>
      <vt:lpstr>Business Intelligence</vt:lpstr>
      <vt:lpstr>Business Intelligence</vt:lpstr>
      <vt:lpstr>DASHBOARDs </vt:lpstr>
      <vt:lpstr>Como transformar dados armazenados em conhecimento e conhecimento em insights? </vt:lpstr>
      <vt:lpstr>Apresentação do PowerPoint</vt:lpstr>
      <vt:lpstr>Boas vendas se garantem  a partir de boas compras! </vt:lpstr>
      <vt:lpstr>Boas vendas se garantem  a partir de boas compras! </vt:lpstr>
      <vt:lpstr>Boas vendas se garantem  a partir de boas compras! </vt:lpstr>
      <vt:lpstr>Boas vendas se garantem  a partir de boas compras! </vt:lpstr>
      <vt:lpstr>Boas vendas se garantem  a partir de boas compras! </vt:lpstr>
      <vt:lpstr>Boas vendas se garantem  a partir de boas compras! </vt:lpstr>
      <vt:lpstr>Apresentação do PowerPoint</vt:lpstr>
      <vt:lpstr>Como posso ter mais melhores clientes como meus melhores clientes? </vt:lpstr>
      <vt:lpstr>Como posso ter mais melhores clientes como meus melhores clientes? </vt:lpstr>
      <vt:lpstr>Como posso ter mais melhores clientes como meus melhores clientes? </vt:lpstr>
      <vt:lpstr>Apresentação do PowerPoint</vt:lpstr>
      <vt:lpstr>Como posso direcionar  campanhas de incentivo? </vt:lpstr>
      <vt:lpstr>Como posso direcionar campanhas de incentivo? </vt:lpstr>
      <vt:lpstr>Como posso direcionar campanhas de incentivo? </vt:lpstr>
      <vt:lpstr>Como posso direcionar campanhas de incentivo? </vt:lpstr>
      <vt:lpstr>Como posso direcionar campanhas de incentivo? </vt:lpstr>
      <vt:lpstr>Apresentação do PowerPoint</vt:lpstr>
      <vt:lpstr>Como posso reduzir o risco   na concessão de crédito? </vt:lpstr>
      <vt:lpstr>Como posso reduzir o risco  na concessão de crédito? </vt:lpstr>
      <vt:lpstr>Como posso reduzir o risco  na concessão de crédito?  </vt:lpstr>
      <vt:lpstr>Apresentação do PowerPoint</vt:lpstr>
      <vt:lpstr>Micro-Momentos: - Seus dados, nossos dados - As pessoas e          seus micro momentos.</vt:lpstr>
      <vt:lpstr>Apresentação do PowerPoint</vt:lpstr>
      <vt:lpstr>Apresentação do PowerPoint</vt:lpstr>
      <vt:lpstr>Produtos em Destaque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Arvores de decisão</vt:lpstr>
      <vt:lpstr>BIG DATA não é inteligência!</vt:lpstr>
      <vt:lpstr>Subentende Machine Learning</vt:lpstr>
      <vt:lpstr>Subentende Data Science</vt:lpstr>
      <vt:lpstr>Síndrome do  livro velho de capa nova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Marcus</dc:creator>
  <cp:lastModifiedBy>Marcus</cp:lastModifiedBy>
  <cp:revision>234</cp:revision>
  <dcterms:created xsi:type="dcterms:W3CDTF">2018-05-05T22:04:59Z</dcterms:created>
  <dcterms:modified xsi:type="dcterms:W3CDTF">2018-06-25T16:55:41Z</dcterms:modified>
</cp:coreProperties>
</file>